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type="screen16x9" cy="6858000" cx="12192000"/>
  <p:notesSz cx="6858000" cy="12192000"/>
  <p:defaultTextStyle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494" y="7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tableStyles" Target="tableStyles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8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8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9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9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0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0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1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1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1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2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2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3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3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4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4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9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5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5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6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6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0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0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7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7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8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8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9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9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0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80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1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81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1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82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2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82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3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83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6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86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87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1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8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88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4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6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7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</p:sldLayoutIdLst>
  <p:hf dt="0" ftr="0" hdr="0" sldNum="0"/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942"/>
        </a:solidFill>
        <a:effectLst/>
      </p:bgPr>
    </p:bg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Shape 0"/>
          <p:cNvSpPr/>
          <p:nvPr/>
        </p:nvSpPr>
        <p:spPr>
          <a:xfrm>
            <a:off x="0" y="0"/>
            <a:ext cx="4206240" cy="6858000"/>
          </a:xfrm>
          <a:prstGeom prst="rect"/>
          <a:solidFill>
            <a:srgbClr val="0A1D30"/>
          </a:solidFill>
        </p:spPr>
      </p:sp>
      <p:sp>
        <p:nvSpPr>
          <p:cNvPr id="1048577" name="Text 1"/>
          <p:cNvSpPr/>
          <p:nvPr/>
        </p:nvSpPr>
        <p:spPr>
          <a:xfrm>
            <a:off x="640080" y="2743200"/>
            <a:ext cx="3017520" cy="45720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6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03</a:t>
            </a:r>
            <a:endParaRPr dirty="0" sz="1600" lang="en-US"/>
          </a:p>
        </p:txBody>
      </p:sp>
      <p:sp>
        <p:nvSpPr>
          <p:cNvPr id="1048578" name="Text 2"/>
          <p:cNvSpPr/>
          <p:nvPr/>
        </p:nvSpPr>
        <p:spPr>
          <a:xfrm>
            <a:off x="457200" y="3108960"/>
            <a:ext cx="3291840" cy="20116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0000" lang="en-US">
                <a:solidFill>
                  <a:srgbClr val="1C3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dirty="0" sz="10000" lang="en-US"/>
          </a:p>
        </p:txBody>
      </p:sp>
      <p:sp>
        <p:nvSpPr>
          <p:cNvPr id="1048579" name="Text 3"/>
          <p:cNvSpPr/>
          <p:nvPr/>
        </p:nvSpPr>
        <p:spPr>
          <a:xfrm>
            <a:off x="4663440" y="2423160"/>
            <a:ext cx="6949440" cy="146304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buNone/>
            </a:pPr>
            <a:r>
              <a:rPr b="1" dirty="0" sz="34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Probability &amp; Statistics Foundations</a:t>
            </a:r>
            <a:endParaRPr dirty="0" sz="3400" lang="en-US"/>
          </a:p>
        </p:txBody>
      </p:sp>
      <p:sp>
        <p:nvSpPr>
          <p:cNvPr id="1048580" name="Text 4"/>
          <p:cNvSpPr/>
          <p:nvPr/>
        </p:nvSpPr>
        <p:spPr>
          <a:xfrm>
            <a:off x="4709160" y="3977640"/>
            <a:ext cx="6766560" cy="128016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mathematical toolkit performance modeling depends on: random variables, key distributions, expectation and variance, and confidence intervals.</a:t>
            </a:r>
            <a:endParaRPr dirty="0" sz="2400"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Exponential Distribution Is So Important</a:t>
            </a:r>
            <a:endParaRPr dirty="0" sz="2600" lang="en-US"/>
          </a:p>
        </p:txBody>
      </p:sp>
      <p:sp>
        <p:nvSpPr>
          <p:cNvPr id="1048676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677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the default assumption for both inter-arrival times and service times in classical queueing theory (Lectures 4–5)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has a unique mathematical property — the memoryless property — that makes queueing formulas tractable in closed form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a reasonable first approximation for many real 'random' processes: customer arrivals, network packet arrivals, and more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 in the course (Lecture 5), we relax this assumption with the more general M/G/1 queue for non-exponential service times</a:t>
            </a:r>
            <a:endParaRPr dirty="0" sz="2400" lang="en-US"/>
          </a:p>
        </p:txBody>
      </p:sp>
      <p:sp>
        <p:nvSpPr>
          <p:cNvPr id="1048678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79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dirty="0" sz="900"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2942"/>
        </a:solidFill>
        <a:effectLst/>
      </p:bgPr>
    </p:bg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684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685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Memoryless Property</a:t>
            </a:r>
            <a:endParaRPr dirty="0" sz="3000" lang="en-US"/>
          </a:p>
        </p:txBody>
      </p:sp>
      <p:sp>
        <p:nvSpPr>
          <p:cNvPr id="1048686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property of the exponential distribution stating that the probability of waiting an additional amount of time is independent of how much time has already elapsed: P(X &gt; s + t | X &gt; s) = P(X &gt; t).”</a:t>
            </a:r>
            <a:endParaRPr dirty="0" sz="2400" lang="en-US"/>
          </a:p>
        </p:txBody>
      </p:sp>
      <p:sp>
        <p:nvSpPr>
          <p:cNvPr id="1048687" name="Text 4"/>
          <p:cNvSpPr/>
          <p:nvPr/>
        </p:nvSpPr>
        <p:spPr>
          <a:xfrm>
            <a:off x="822960" y="4114800"/>
            <a:ext cx="10241280" cy="21031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plain terms: if a bus's arrival time is exponentially distributed, knowing you've already waited 10 minutes tells you nothing about how much longer you'll wait — the 'clock resets'</a:t>
            </a:r>
            <a:endParaRPr dirty="0" sz="2400" lang="en-US"/>
          </a:p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property is what allows queueing systems to be modeled as memoryless Markov processes, radically simplifying the mathematics in Lecture 4</a:t>
            </a:r>
            <a:endParaRPr dirty="0" sz="2400" lang="en-US"/>
          </a:p>
        </p:txBody>
      </p:sp>
      <p:sp>
        <p:nvSpPr>
          <p:cNvPr id="1048688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89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dirty="0" sz="900"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Memoryless Property Realistic?</a:t>
            </a:r>
            <a:endParaRPr dirty="0" sz="2600" lang="en-US"/>
          </a:p>
        </p:txBody>
      </p:sp>
      <p:sp>
        <p:nvSpPr>
          <p:cNvPr id="1048694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695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some phenomena, yes — many arrival processes genuinely behave this way over short timescales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others, no — human 'think time' and many service times are not memoryless (e.g., a database backup job that's 90% done is very likely to finish soon, unlike a memoryless process)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precisely why queueing theory offers both simple exponential-based models (M/M/1) and more general models (M/G/1, G/G/1) for when the assumption doesn't hold — covered in Lecture 5</a:t>
            </a:r>
            <a:endParaRPr dirty="0" sz="2400" lang="en-US"/>
          </a:p>
        </p:txBody>
      </p:sp>
      <p:sp>
        <p:nvSpPr>
          <p:cNvPr id="1048696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97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dirty="0" sz="900"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2942"/>
        </a:solidFill>
        <a:effectLst/>
      </p:bgPr>
    </p:bg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702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703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Poisson Distribution</a:t>
            </a:r>
            <a:endParaRPr dirty="0" sz="3000" lang="en-US"/>
          </a:p>
        </p:txBody>
      </p:sp>
      <p:sp>
        <p:nvSpPr>
          <p:cNvPr id="1048704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discrete probability distribution describing the number of independent events (e.g., arrivals) that occur within a fixed interval of time, given a known average rate, lambda.”</a:t>
            </a:r>
            <a:endParaRPr dirty="0" sz="2400" lang="en-US"/>
          </a:p>
        </p:txBody>
      </p:sp>
      <p:sp>
        <p:nvSpPr>
          <p:cNvPr id="1048705" name="Text 4"/>
          <p:cNvSpPr/>
          <p:nvPr/>
        </p:nvSpPr>
        <p:spPr>
          <a:xfrm>
            <a:off x="822960" y="4114800"/>
            <a:ext cx="10241280" cy="21031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P(N = k) = (e^(-lambda) times lambda^k) / k!, for k = 0, 1, 2, ...</a:t>
            </a:r>
            <a:endParaRPr dirty="0" sz="2400" lang="en-US"/>
          </a:p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= Variance = lambda — a distinctive property of the Poisson distribution</a:t>
            </a:r>
            <a:endParaRPr dirty="0" sz="2400" lang="en-US"/>
          </a:p>
        </p:txBody>
      </p:sp>
      <p:sp>
        <p:nvSpPr>
          <p:cNvPr id="1048706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07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dirty="0" sz="900"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Deep Connection: Poisson Arrivals and Exponential Inter-Arrival Times</a:t>
            </a:r>
            <a:endParaRPr dirty="0" sz="2600" lang="en-US"/>
          </a:p>
        </p:txBody>
      </p:sp>
      <p:sp>
        <p:nvSpPr>
          <p:cNvPr id="1048712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713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8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 two views of the exact same underlying random process</a:t>
            </a:r>
            <a:endParaRPr dirty="0" sz="2800" lang="en-US"/>
          </a:p>
          <a:p>
            <a:pPr indent="-342900" lvl="1" marL="685800">
              <a:spcAft>
                <a:spcPts val="600"/>
              </a:spcAft>
              <a:buSzPct val="100000"/>
              <a:buChar char="–"/>
            </a:pPr>
            <a:r>
              <a:rPr dirty="0" sz="2400" lang="en-US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number of arrivals in a fixed time window follows a Poisson distribution...</a:t>
            </a:r>
            <a:endParaRPr dirty="0" sz="2800" lang="en-US"/>
          </a:p>
          <a:p>
            <a:pPr indent="-342900" lvl="1" marL="685800">
              <a:spcAft>
                <a:spcPts val="600"/>
              </a:spcAft>
              <a:buSzPct val="100000"/>
              <a:buChar char="–"/>
            </a:pPr>
            <a:r>
              <a:rPr dirty="0" sz="2400" lang="en-US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...then the time between consecutive arrivals follows an exponential distribution</a:t>
            </a:r>
            <a:endParaRPr dirty="0" sz="28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8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equivalence is why you'll see both terms used interchangeably in queueing theory — 'Poisson arrivals' and 'exponential inter-arrival times' describe the same 'M' (Markovian) assumption in Kendall notation, introduced in Lecture 4</a:t>
            </a:r>
            <a:endParaRPr dirty="0" sz="2800" lang="en-US"/>
          </a:p>
        </p:txBody>
      </p:sp>
      <p:sp>
        <p:nvSpPr>
          <p:cNvPr id="1048714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15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dirty="0" sz="900"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Example: Poisson Probability Calculation</a:t>
            </a:r>
            <a:endParaRPr dirty="0" sz="2600" lang="en-US"/>
          </a:p>
        </p:txBody>
      </p:sp>
      <p:sp>
        <p:nvSpPr>
          <p:cNvPr id="1048720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graphicFrame>
        <p:nvGraphicFramePr>
          <p:cNvPr id="4194304" name="Table 0"/>
          <p:cNvGraphicFramePr>
            <a:graphicFrameLocks noGrp="1"/>
          </p:cNvGraphicFramePr>
          <p:nvPr/>
        </p:nvGraphicFramePr>
        <p:xfrm>
          <a:off x="548640" y="1325880"/>
          <a:ext cx="11064240" cy="4846320"/>
        </p:xfrm>
        <a:graphic>
          <a:graphicData uri="http://schemas.openxmlformats.org/drawingml/2006/table">
            <a:tbl>
              <a:tblPr/>
              <a:tblGrid>
                <a:gridCol w="5532120"/>
                <a:gridCol w="5532120"/>
              </a:tblGrid>
              <a:tr h="969264"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b="1" dirty="0" sz="2400" lang="en-US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Scenario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b="1" dirty="0" sz="2400" lang="en-US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</a:tr>
              <a:tr h="969264"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dirty="0" sz="2400" lang="en-US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Average arrival rate (lambda)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dirty="0" sz="2400" lang="en-US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requests/second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9264"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dirty="0" sz="2400" lang="en-US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P(exactly 5 arrivals in 1 second)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dirty="0" sz="2400" lang="en-US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0.175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969264"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dirty="0" sz="2400" lang="en-US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P(0 arrivals in 1 second)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dirty="0" sz="2400" lang="en-US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0.0067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9264"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dirty="0" sz="2400" lang="en-US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P(more than 8 arrivals in 1 second)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p>
                      <a:pPr indent="0" marL="0">
                        <a:buNone/>
                      </a:pPr>
                      <a:r>
                        <a:rPr dirty="0" sz="2400" lang="en-US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0.068</a:t>
                      </a:r>
                      <a:endParaRPr dirty="0" sz="2400" lang="en-US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1048721" name="Text 2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22" name="Text 3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dirty="0" sz="900"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Worked Example</a:t>
            </a:r>
            <a:endParaRPr dirty="0" sz="2600" lang="en-US"/>
          </a:p>
        </p:txBody>
      </p:sp>
      <p:sp>
        <p:nvSpPr>
          <p:cNvPr id="1048727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728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though the average is exactly 5 arrivals per second, the actual count varies significantly from second to second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There's a real, non-trivial chance (about 6.8%) of seeing more than 8 arrivals in a given second — nearly double the average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exactly the kind of burst that can overwhelm a system sized only for the 'average' case — connecting directly back to the workload burstiness discussion in Lecture 2</a:t>
            </a:r>
            <a:endParaRPr dirty="0" sz="2400" lang="en-US"/>
          </a:p>
        </p:txBody>
      </p:sp>
      <p:sp>
        <p:nvSpPr>
          <p:cNvPr id="1048729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30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dirty="0" sz="900"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2942"/>
        </a:solidFill>
        <a:effectLst/>
      </p:bgPr>
    </p:bg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735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736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Normal (Gaussian) Distribution</a:t>
            </a:r>
            <a:endParaRPr dirty="0" sz="3000" lang="en-US"/>
          </a:p>
        </p:txBody>
      </p:sp>
      <p:sp>
        <p:nvSpPr>
          <p:cNvPr id="1048737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continuous, symmetric, bell-shaped probability distribution, fully described by its mean and standard deviation, that frequently arises when many independent random effects are summed together.”</a:t>
            </a:r>
            <a:endParaRPr dirty="0" sz="2400" lang="en-US"/>
          </a:p>
        </p:txBody>
      </p:sp>
      <p:sp>
        <p:nvSpPr>
          <p:cNvPr id="1048738" name="Text 4"/>
          <p:cNvSpPr/>
          <p:nvPr/>
        </p:nvSpPr>
        <p:spPr>
          <a:xfrm>
            <a:off x="822960" y="4114800"/>
            <a:ext cx="10241280" cy="24231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performance modeling, the normal distribution often approximates aggregated metrics (e.g., total response time across many independent stages) due to the Central Limit Theorem</a:t>
            </a:r>
            <a:endParaRPr dirty="0" sz="2400" lang="en-US"/>
          </a:p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the exponential distribution, the normal distribution is symmetric and can take negative values mathematically — so it is a poor fit for quantities like response time that cannot be negative</a:t>
            </a:r>
            <a:endParaRPr dirty="0" sz="2400" lang="en-US"/>
          </a:p>
        </p:txBody>
      </p:sp>
      <p:sp>
        <p:nvSpPr>
          <p:cNvPr id="1048739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40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dirty="0" sz="900"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4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Central Limit Theorem — Why Normal Distributions Appear Everywhere</a:t>
            </a:r>
            <a:endParaRPr dirty="0" sz="2600" lang="en-US"/>
          </a:p>
        </p:txBody>
      </p:sp>
      <p:sp>
        <p:nvSpPr>
          <p:cNvPr id="1048745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746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Central Limit Theorem (CLT) states: the sum (or average) of many independent random variables tends toward a normal distribution, regardless of the original variables' distribution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why aggregate metrics (e.g., total daily response time, average latency across thousands of requests) often look approximately normal, even when individual request latencies do not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CLT is the theoretical basis for the confidence interval techniques discussed later in this lecture</a:t>
            </a:r>
            <a:endParaRPr dirty="0" sz="2400" lang="en-US"/>
          </a:p>
        </p:txBody>
      </p:sp>
      <p:sp>
        <p:nvSpPr>
          <p:cNvPr id="1048747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48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dirty="0" sz="900"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2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Exponential vs. Normal — When Each Applies</a:t>
            </a:r>
            <a:endParaRPr dirty="0" sz="2600" lang="en-US"/>
          </a:p>
        </p:txBody>
      </p:sp>
      <p:sp>
        <p:nvSpPr>
          <p:cNvPr id="1048753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754" name="Shape 2"/>
          <p:cNvSpPr/>
          <p:nvPr/>
        </p:nvSpPr>
        <p:spPr>
          <a:xfrm>
            <a:off x="548640" y="1325880"/>
            <a:ext cx="5349240" cy="594360"/>
          </a:xfrm>
          <a:prstGeom prst="roundRect">
            <a:avLst>
              <a:gd name="adj" fmla="val 12308"/>
            </a:avLst>
          </a:prstGeom>
          <a:solidFill>
            <a:srgbClr val="00A79A"/>
          </a:solidFill>
        </p:spPr>
      </p:sp>
      <p:sp>
        <p:nvSpPr>
          <p:cNvPr id="1048755" name="Text 3"/>
          <p:cNvSpPr/>
          <p:nvPr/>
        </p:nvSpPr>
        <p:spPr>
          <a:xfrm>
            <a:off x="548640" y="1325880"/>
            <a:ext cx="5349240" cy="59436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7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Exponential Distribution</a:t>
            </a:r>
            <a:endParaRPr dirty="0" sz="1700" lang="en-US"/>
          </a:p>
        </p:txBody>
      </p:sp>
      <p:sp>
        <p:nvSpPr>
          <p:cNvPr id="1048756" name="Shape 4"/>
          <p:cNvSpPr/>
          <p:nvPr/>
        </p:nvSpPr>
        <p:spPr>
          <a:xfrm>
            <a:off x="6263640" y="1325880"/>
            <a:ext cx="5349240" cy="594360"/>
          </a:xfrm>
          <a:prstGeom prst="roundRect">
            <a:avLst>
              <a:gd name="adj" fmla="val 12308"/>
            </a:avLst>
          </a:prstGeom>
          <a:solidFill>
            <a:srgbClr val="44546A"/>
          </a:solidFill>
        </p:spPr>
      </p:sp>
      <p:sp>
        <p:nvSpPr>
          <p:cNvPr id="1048757" name="Text 5"/>
          <p:cNvSpPr/>
          <p:nvPr/>
        </p:nvSpPr>
        <p:spPr>
          <a:xfrm>
            <a:off x="6263640" y="1325880"/>
            <a:ext cx="5349240" cy="59436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7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Distribution</a:t>
            </a:r>
            <a:endParaRPr dirty="0" sz="1700" lang="en-US"/>
          </a:p>
        </p:txBody>
      </p:sp>
      <p:sp>
        <p:nvSpPr>
          <p:cNvPr id="1048758" name="Shape 6"/>
          <p:cNvSpPr/>
          <p:nvPr/>
        </p:nvSpPr>
        <p:spPr>
          <a:xfrm>
            <a:off x="548640" y="2057400"/>
            <a:ext cx="5349240" cy="4297680"/>
          </a:xfrm>
          <a:prstGeom prst="roundRect">
            <a:avLst>
              <a:gd name="adj" fmla="val 1702"/>
            </a:avLst>
          </a:prstGeom>
          <a:solidFill>
            <a:srgbClr val="F4F6F8"/>
          </a:solidFill>
        </p:spPr>
      </p:sp>
      <p:sp>
        <p:nvSpPr>
          <p:cNvPr id="1048759" name="Shape 7"/>
          <p:cNvSpPr/>
          <p:nvPr/>
        </p:nvSpPr>
        <p:spPr>
          <a:xfrm>
            <a:off x="6263640" y="2057400"/>
            <a:ext cx="5349240" cy="4297680"/>
          </a:xfrm>
          <a:prstGeom prst="roundRect">
            <a:avLst>
              <a:gd name="adj" fmla="val 1702"/>
            </a:avLst>
          </a:prstGeom>
          <a:solidFill>
            <a:srgbClr val="F4F6F8"/>
          </a:solidFill>
        </p:spPr>
      </p:sp>
      <p:sp>
        <p:nvSpPr>
          <p:cNvPr id="1048760" name="Text 8"/>
          <p:cNvSpPr/>
          <p:nvPr/>
        </p:nvSpPr>
        <p:spPr>
          <a:xfrm>
            <a:off x="822960" y="2286000"/>
            <a:ext cx="4846320" cy="39319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time between random, independent events</a:t>
            </a:r>
            <a:endParaRPr dirty="0" sz="2400" lang="en-US"/>
          </a:p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non-negative, right-skewed</a:t>
            </a:r>
            <a:endParaRPr dirty="0" sz="2400" lang="en-US"/>
          </a:p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Memoryless property</a:t>
            </a:r>
            <a:endParaRPr dirty="0" sz="2400" lang="en-US"/>
          </a:p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for: inter-arrival times, simple service times</a:t>
            </a:r>
            <a:endParaRPr dirty="0" sz="2400" lang="en-US"/>
          </a:p>
        </p:txBody>
      </p:sp>
      <p:sp>
        <p:nvSpPr>
          <p:cNvPr id="1048761" name="Text 9"/>
          <p:cNvSpPr/>
          <p:nvPr/>
        </p:nvSpPr>
        <p:spPr>
          <a:xfrm>
            <a:off x="6537960" y="2286000"/>
            <a:ext cx="4846320" cy="39319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sums/averages of many independent effects</a:t>
            </a:r>
            <a:endParaRPr dirty="0" sz="2400" lang="en-US"/>
          </a:p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Symmetric, can (mathematically) be negative</a:t>
            </a:r>
            <a:endParaRPr dirty="0" sz="2400" lang="en-US"/>
          </a:p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memoryless property</a:t>
            </a:r>
            <a:endParaRPr dirty="0" sz="2400" lang="en-US"/>
          </a:p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for: aggregated metrics, measurement error, CLT-based estimation</a:t>
            </a:r>
            <a:endParaRPr dirty="0" sz="2400" lang="en-US"/>
          </a:p>
        </p:txBody>
      </p:sp>
      <p:sp>
        <p:nvSpPr>
          <p:cNvPr id="1048762" name="Text 10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63" name="Text 11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dirty="0" sz="900"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ext 0"/>
          <p:cNvSpPr/>
          <p:nvPr/>
        </p:nvSpPr>
        <p:spPr>
          <a:xfrm>
            <a:off x="548640" y="411480"/>
            <a:ext cx="54864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dirty="0" sz="3000" lang="en-US"/>
          </a:p>
        </p:txBody>
      </p:sp>
      <p:sp>
        <p:nvSpPr>
          <p:cNvPr id="1048585" name="Shape 1"/>
          <p:cNvSpPr/>
          <p:nvPr/>
        </p:nvSpPr>
        <p:spPr>
          <a:xfrm>
            <a:off x="566928" y="1097280"/>
            <a:ext cx="457200" cy="54864"/>
          </a:xfrm>
          <a:prstGeom prst="rect"/>
          <a:solidFill>
            <a:srgbClr val="00B8A9"/>
          </a:solidFill>
        </p:spPr>
      </p:sp>
      <p:sp>
        <p:nvSpPr>
          <p:cNvPr id="1048586" name="Shape 2"/>
          <p:cNvSpPr/>
          <p:nvPr/>
        </p:nvSpPr>
        <p:spPr>
          <a:xfrm>
            <a:off x="640080" y="150876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</p:spPr>
      </p:sp>
      <p:sp>
        <p:nvSpPr>
          <p:cNvPr id="1048587" name="Text 3"/>
          <p:cNvSpPr/>
          <p:nvPr/>
        </p:nvSpPr>
        <p:spPr>
          <a:xfrm>
            <a:off x="640080" y="1508760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6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dirty="0" sz="1600" lang="en-US"/>
          </a:p>
        </p:txBody>
      </p:sp>
      <p:sp>
        <p:nvSpPr>
          <p:cNvPr id="1048588" name="Text 4"/>
          <p:cNvSpPr/>
          <p:nvPr/>
        </p:nvSpPr>
        <p:spPr>
          <a:xfrm>
            <a:off x="1234439" y="1481328"/>
            <a:ext cx="9533087" cy="5486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performance modeling is fundamentally a probabilistic discipline</a:t>
            </a:r>
            <a:endParaRPr dirty="0" sz="2400" lang="en-US"/>
          </a:p>
        </p:txBody>
      </p:sp>
      <p:sp>
        <p:nvSpPr>
          <p:cNvPr id="1048589" name="Shape 5"/>
          <p:cNvSpPr/>
          <p:nvPr/>
        </p:nvSpPr>
        <p:spPr>
          <a:xfrm>
            <a:off x="640080" y="230124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</p:spPr>
      </p:sp>
      <p:sp>
        <p:nvSpPr>
          <p:cNvPr id="1048590" name="Text 6"/>
          <p:cNvSpPr/>
          <p:nvPr/>
        </p:nvSpPr>
        <p:spPr>
          <a:xfrm>
            <a:off x="640080" y="2301240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6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dirty="0" sz="1600" lang="en-US"/>
          </a:p>
        </p:txBody>
      </p:sp>
      <p:sp>
        <p:nvSpPr>
          <p:cNvPr id="1048591" name="Text 7"/>
          <p:cNvSpPr/>
          <p:nvPr/>
        </p:nvSpPr>
        <p:spPr>
          <a:xfrm>
            <a:off x="1234439" y="2273808"/>
            <a:ext cx="9533087" cy="5486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 variables, expectation, and variance</a:t>
            </a:r>
            <a:endParaRPr dirty="0" sz="2400" lang="en-US"/>
          </a:p>
        </p:txBody>
      </p:sp>
      <p:sp>
        <p:nvSpPr>
          <p:cNvPr id="1048592" name="Shape 8"/>
          <p:cNvSpPr/>
          <p:nvPr/>
        </p:nvSpPr>
        <p:spPr>
          <a:xfrm>
            <a:off x="640080" y="309372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</p:spPr>
      </p:sp>
      <p:sp>
        <p:nvSpPr>
          <p:cNvPr id="1048593" name="Text 9"/>
          <p:cNvSpPr/>
          <p:nvPr/>
        </p:nvSpPr>
        <p:spPr>
          <a:xfrm>
            <a:off x="640080" y="3093720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6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dirty="0" sz="1600" lang="en-US"/>
          </a:p>
        </p:txBody>
      </p:sp>
      <p:sp>
        <p:nvSpPr>
          <p:cNvPr id="1048594" name="Text 10"/>
          <p:cNvSpPr/>
          <p:nvPr/>
        </p:nvSpPr>
        <p:spPr>
          <a:xfrm>
            <a:off x="1234439" y="3066288"/>
            <a:ext cx="9533087" cy="5486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distributions: exponential, Poisson, and normal</a:t>
            </a:r>
            <a:endParaRPr dirty="0" sz="2400" lang="en-US"/>
          </a:p>
        </p:txBody>
      </p:sp>
      <p:sp>
        <p:nvSpPr>
          <p:cNvPr id="1048595" name="Shape 11"/>
          <p:cNvSpPr/>
          <p:nvPr/>
        </p:nvSpPr>
        <p:spPr>
          <a:xfrm>
            <a:off x="640080" y="388620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</p:spPr>
      </p:sp>
      <p:sp>
        <p:nvSpPr>
          <p:cNvPr id="1048596" name="Text 12"/>
          <p:cNvSpPr/>
          <p:nvPr/>
        </p:nvSpPr>
        <p:spPr>
          <a:xfrm>
            <a:off x="640080" y="3886200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6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dirty="0" sz="1600" lang="en-US"/>
          </a:p>
        </p:txBody>
      </p:sp>
      <p:sp>
        <p:nvSpPr>
          <p:cNvPr id="1048597" name="Text 13"/>
          <p:cNvSpPr/>
          <p:nvPr/>
        </p:nvSpPr>
        <p:spPr>
          <a:xfrm>
            <a:off x="1234439" y="3858768"/>
            <a:ext cx="9533087" cy="5486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memoryless property and why it matters for queueing theory</a:t>
            </a:r>
            <a:endParaRPr dirty="0" sz="2400" lang="en-US"/>
          </a:p>
        </p:txBody>
      </p:sp>
      <p:sp>
        <p:nvSpPr>
          <p:cNvPr id="1048598" name="Shape 14"/>
          <p:cNvSpPr/>
          <p:nvPr/>
        </p:nvSpPr>
        <p:spPr>
          <a:xfrm>
            <a:off x="640080" y="467868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</p:spPr>
      </p:sp>
      <p:sp>
        <p:nvSpPr>
          <p:cNvPr id="1048599" name="Text 15"/>
          <p:cNvSpPr/>
          <p:nvPr/>
        </p:nvSpPr>
        <p:spPr>
          <a:xfrm>
            <a:off x="640080" y="4678680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6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dirty="0" sz="1600" lang="en-US"/>
          </a:p>
        </p:txBody>
      </p:sp>
      <p:sp>
        <p:nvSpPr>
          <p:cNvPr id="1048600" name="Text 16"/>
          <p:cNvSpPr/>
          <p:nvPr/>
        </p:nvSpPr>
        <p:spPr>
          <a:xfrm>
            <a:off x="1234439" y="4651248"/>
            <a:ext cx="9533087" cy="5486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Sampling, estimation, and confidence intervals</a:t>
            </a:r>
            <a:endParaRPr dirty="0" sz="2400" lang="en-US"/>
          </a:p>
        </p:txBody>
      </p:sp>
      <p:sp>
        <p:nvSpPr>
          <p:cNvPr id="1048601" name="Shape 17"/>
          <p:cNvSpPr/>
          <p:nvPr/>
        </p:nvSpPr>
        <p:spPr>
          <a:xfrm>
            <a:off x="640080" y="547116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</p:spPr>
      </p:sp>
      <p:sp>
        <p:nvSpPr>
          <p:cNvPr id="1048602" name="Text 18"/>
          <p:cNvSpPr/>
          <p:nvPr/>
        </p:nvSpPr>
        <p:spPr>
          <a:xfrm>
            <a:off x="640080" y="5471160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6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dirty="0" sz="1600" lang="en-US"/>
          </a:p>
        </p:txBody>
      </p:sp>
      <p:sp>
        <p:nvSpPr>
          <p:cNvPr id="1048603" name="Text 19"/>
          <p:cNvSpPr/>
          <p:nvPr/>
        </p:nvSpPr>
        <p:spPr>
          <a:xfrm>
            <a:off x="1234439" y="5443728"/>
            <a:ext cx="9533087" cy="5486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Fitting distributions to real measurement data</a:t>
            </a:r>
            <a:endParaRPr dirty="0" sz="2400" lang="en-US"/>
          </a:p>
        </p:txBody>
      </p:sp>
      <p:sp>
        <p:nvSpPr>
          <p:cNvPr id="1048604" name="Text 20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05" name="Text 21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dirty="0" sz="900"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F2942"/>
        </a:solidFill>
        <a:effectLst/>
      </p:bgPr>
    </p:bg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7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768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769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Sampling and Estimation</a:t>
            </a:r>
            <a:endParaRPr dirty="0" sz="3000" lang="en-US"/>
          </a:p>
        </p:txBody>
      </p:sp>
      <p:sp>
        <p:nvSpPr>
          <p:cNvPr id="1048770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“The process of using a finite set of measured observations (a sample) to estimate the true, underlying statistical properties (parameters) of a system that cannot be observed in their entirety.”</a:t>
            </a:r>
            <a:endParaRPr dirty="0" sz="2400" lang="en-US"/>
          </a:p>
        </p:txBody>
      </p:sp>
      <p:sp>
        <p:nvSpPr>
          <p:cNvPr id="1048771" name="Text 4"/>
          <p:cNvSpPr/>
          <p:nvPr/>
        </p:nvSpPr>
        <p:spPr>
          <a:xfrm>
            <a:off x="822960" y="4114800"/>
            <a:ext cx="10241280" cy="21031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practice, we never observe 'all possible response times' — only a finite log of measured requests, from which we must estimate the true mean, variance, and distribution</a:t>
            </a:r>
            <a:endParaRPr dirty="0" sz="2400" lang="en-US"/>
          </a:p>
        </p:txBody>
      </p:sp>
      <p:sp>
        <p:nvSpPr>
          <p:cNvPr id="1048772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73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dirty="0" sz="900"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7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Estimates vs. Interval Estimates</a:t>
            </a:r>
            <a:endParaRPr dirty="0" sz="2600" lang="en-US"/>
          </a:p>
        </p:txBody>
      </p:sp>
      <p:sp>
        <p:nvSpPr>
          <p:cNvPr id="1048778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779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8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Estimate</a:t>
            </a:r>
            <a:endParaRPr dirty="0" sz="2800" lang="en-US"/>
          </a:p>
          <a:p>
            <a:pPr indent="-342900" lvl="1" marL="685800">
              <a:spcAft>
                <a:spcPts val="600"/>
              </a:spcAft>
              <a:buSzPct val="100000"/>
              <a:buChar char="–"/>
            </a:pPr>
            <a:r>
              <a:rPr dirty="0" sz="2400" lang="en-US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number, e.g., 'the average response time is 45ms' — but how confident are we in this exact number?</a:t>
            </a:r>
            <a:endParaRPr dirty="0" sz="28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8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 Estimate (Confidence Interval)</a:t>
            </a:r>
            <a:endParaRPr dirty="0" sz="2800" lang="en-US"/>
          </a:p>
          <a:p>
            <a:pPr indent="-342900" lvl="1" marL="685800">
              <a:spcAft>
                <a:spcPts val="600"/>
              </a:spcAft>
              <a:buSzPct val="100000"/>
              <a:buChar char="–"/>
            </a:pPr>
            <a:r>
              <a:rPr dirty="0" sz="2400" lang="en-US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range, e.g., 'we are 95% confident the true average response time is between 42ms and 48ms'</a:t>
            </a:r>
            <a:endParaRPr dirty="0" sz="28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8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 estimates are almost always more honest and useful for decision-making than point estimates alone</a:t>
            </a:r>
            <a:endParaRPr dirty="0" sz="2800" lang="en-US"/>
          </a:p>
        </p:txBody>
      </p:sp>
      <p:sp>
        <p:nvSpPr>
          <p:cNvPr id="1048780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81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dirty="0" sz="900"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F2942"/>
        </a:solidFill>
        <a:effectLst/>
      </p:bgPr>
    </p:bg>
    <p:spTree>
      <p:nvGrpSpPr>
        <p:cNvPr id="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5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786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787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Interval</a:t>
            </a:r>
            <a:endParaRPr dirty="0" sz="3000" lang="en-US"/>
          </a:p>
        </p:txBody>
      </p:sp>
      <p:sp>
        <p:nvSpPr>
          <p:cNvPr id="1048788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range of values, computed from sample data, that is expected to contain the true population parameter (e.g., the true mean) with a stated probability (the confidence level), such as 95%.”</a:t>
            </a:r>
            <a:endParaRPr dirty="0" sz="2400" lang="en-US"/>
          </a:p>
        </p:txBody>
      </p:sp>
      <p:sp>
        <p:nvSpPr>
          <p:cNvPr id="1048789" name="Text 4"/>
          <p:cNvSpPr/>
          <p:nvPr/>
        </p:nvSpPr>
        <p:spPr>
          <a:xfrm>
            <a:off x="822960" y="4114800"/>
            <a:ext cx="10241280" cy="21031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95% confidence interval does NOT mean 'there is a 95% chance the true value is in this range' — it means that if we repeated the sampling process many times, 95% of such intervals would contain the true value</a:t>
            </a:r>
            <a:endParaRPr dirty="0" sz="2400" lang="en-US"/>
          </a:p>
        </p:txBody>
      </p:sp>
      <p:sp>
        <p:nvSpPr>
          <p:cNvPr id="1048790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791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dirty="0" sz="900"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5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Computing a 95% Confidence Interval (Illustrative)</a:t>
            </a:r>
            <a:endParaRPr dirty="0" sz="2600" lang="en-US"/>
          </a:p>
        </p:txBody>
      </p:sp>
      <p:sp>
        <p:nvSpPr>
          <p:cNvPr id="1048796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797" name="Shape 2"/>
          <p:cNvSpPr/>
          <p:nvPr/>
        </p:nvSpPr>
        <p:spPr>
          <a:xfrm>
            <a:off x="548640" y="1325880"/>
            <a:ext cx="11064240" cy="4297680"/>
          </a:xfrm>
          <a:prstGeom prst="roundRect">
            <a:avLst>
              <a:gd name="adj" fmla="val 1702"/>
            </a:avLst>
          </a:prstGeom>
          <a:solidFill>
            <a:srgbClr val="0A1D30"/>
          </a:solidFill>
        </p:spPr>
      </p:sp>
      <p:sp>
        <p:nvSpPr>
          <p:cNvPr id="1048798" name="Text 3"/>
          <p:cNvSpPr/>
          <p:nvPr/>
        </p:nvSpPr>
        <p:spPr>
          <a:xfrm>
            <a:off x="822960" y="1508760"/>
            <a:ext cx="10515600" cy="393192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Sample of 100 measured response times (ms)</a:t>
            </a: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 = 100</a:t>
            </a: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sample_mean = 45.2</a:t>
            </a: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sample_std_dev = 12.8</a:t>
            </a:r>
            <a:endParaRPr dirty="0" lang="en-US"/>
          </a:p>
          <a:p>
            <a:pPr indent="0" marL="0">
              <a:buNone/>
            </a:pP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Standard error of the mean</a:t>
            </a: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standard_error = sample_std_dev / sqrt(n)   # ≈ 1.28</a:t>
            </a:r>
            <a:endParaRPr dirty="0" lang="en-US"/>
          </a:p>
          <a:p>
            <a:pPr indent="0" marL="0">
              <a:buNone/>
            </a:pP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95% confidence interval (z = 1.96 for large samples)</a:t>
            </a: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margin_of_error = 1.96 * standard_error      # ≈ 2.51</a:t>
            </a: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CI = (sample_mean - margin_of_error,</a:t>
            </a: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sample_mean + margin_of_error)</a:t>
            </a:r>
            <a:endParaRPr dirty="0" lang="en-US"/>
          </a:p>
          <a:p>
            <a:pPr indent="0" marL="0">
              <a:buNone/>
            </a:pPr>
            <a:r>
              <a:rPr dirty="0" lang="en-US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CI ≈ (42.7 ms, 47.7 ms)</a:t>
            </a:r>
            <a:endParaRPr dirty="0" lang="en-US"/>
          </a:p>
        </p:txBody>
      </p:sp>
      <p:sp>
        <p:nvSpPr>
          <p:cNvPr id="1048799" name="Text 4"/>
          <p:cNvSpPr/>
          <p:nvPr/>
        </p:nvSpPr>
        <p:spPr>
          <a:xfrm>
            <a:off x="548640" y="5789648"/>
            <a:ext cx="1106424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i="1" lang="en-US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only 100 samples, we can state with 95% confidence that the true mean response time lies between roughly 42.7ms and 47.7ms.</a:t>
            </a:r>
            <a:endParaRPr dirty="0" sz="2400" lang="en-US"/>
          </a:p>
        </p:txBody>
      </p:sp>
      <p:sp>
        <p:nvSpPr>
          <p:cNvPr id="1048800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801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dirty="0" sz="900"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5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Sample Size Matters</a:t>
            </a:r>
            <a:endParaRPr dirty="0" sz="2600" lang="en-US"/>
          </a:p>
        </p:txBody>
      </p:sp>
      <p:sp>
        <p:nvSpPr>
          <p:cNvPr id="1048806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807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margin of error shrinks proportionally to 1/sqrt(n) as sample size n grows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Quadrupling the number of samples only halves the margin of error — diminishing returns apply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has a very practical implication: a load test with only 20 requests will produce a much less reliable estimate than one with 10,000 requests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reporting performance results, always report the sample size and, ideally, a confidence interval — a single number without context can be misleading</a:t>
            </a:r>
            <a:endParaRPr dirty="0" sz="2400" lang="en-US"/>
          </a:p>
        </p:txBody>
      </p:sp>
      <p:sp>
        <p:nvSpPr>
          <p:cNvPr id="1048808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809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dirty="0" sz="900"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3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Fitting a Distribution to Real Data</a:t>
            </a:r>
            <a:endParaRPr dirty="0" sz="2600" lang="en-US"/>
          </a:p>
        </p:txBody>
      </p:sp>
      <p:sp>
        <p:nvSpPr>
          <p:cNvPr id="1048814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815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Collect a large, representative sample of measurements (e.g., service times from production logs)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Compute summary statistics — mean, variance, coefficient of variation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3: Compare the shape of the data (e.g., via a histogram) against candidate distributions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4: Use statistical goodness-of-fit tests (e.g., Chi-squared, Kolmogorov-Smirnov) to validate the chosen distribution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process directly feeds into building an accurate queueing or simulation model — an ill-fitting distribution assumption is a common source of inaccurate predictions</a:t>
            </a:r>
            <a:endParaRPr dirty="0" sz="2400" lang="en-US"/>
          </a:p>
        </p:txBody>
      </p:sp>
      <p:sp>
        <p:nvSpPr>
          <p:cNvPr id="1048816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817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dirty="0" sz="900"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1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Quick Diagnostic: Using the Coefficient of Variation</a:t>
            </a:r>
            <a:endParaRPr dirty="0" sz="2600" lang="en-US"/>
          </a:p>
        </p:txBody>
      </p:sp>
      <p:sp>
        <p:nvSpPr>
          <p:cNvPr id="1048822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823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 ≈ 1 → Exponential distribution is often a reasonable fit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 &lt; 1 → Data is more regular/predictable than exponential (e.g., Erlang, deterministic)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 &gt; 1 → Data is more bursty/variable than exponential (e.g., hyperexponential, Pareto)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simple diagnostic — just computing standard deviation divided by mean from real data — is often the fastest first check before deeper distribution fitting</a:t>
            </a:r>
            <a:endParaRPr dirty="0" sz="2400" lang="en-US"/>
          </a:p>
        </p:txBody>
      </p:sp>
      <p:sp>
        <p:nvSpPr>
          <p:cNvPr id="1048824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825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dirty="0" sz="900"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9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Statistical Pitfalls in Performance Analysis</a:t>
            </a:r>
            <a:endParaRPr dirty="0" sz="2600" lang="en-US"/>
          </a:p>
        </p:txBody>
      </p:sp>
      <p:sp>
        <p:nvSpPr>
          <p:cNvPr id="1048830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831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Assuming normality for quantities that are actually skewed (e.g., response times, which are bounded below by zero and often heavily right-skewed)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Drawing conclusions from too small a sample without reporting a confidence interval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Ignoring correlation between successive measurements (e.g., during a traffic burst, consecutive response times are not independent)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Confusing 'statistically significant' with 'practically significant' — a tiny, real difference may not matter operationally</a:t>
            </a:r>
            <a:endParaRPr dirty="0" sz="2400" lang="en-US"/>
          </a:p>
        </p:txBody>
      </p:sp>
      <p:sp>
        <p:nvSpPr>
          <p:cNvPr id="1048832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833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dirty="0" sz="900"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EAF6F5"/>
        </a:solidFill>
        <a:effectLst/>
      </p:bgPr>
    </p:bg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7" name="Text 0"/>
          <p:cNvSpPr/>
          <p:nvPr/>
        </p:nvSpPr>
        <p:spPr>
          <a:xfrm>
            <a:off x="548640" y="457200"/>
            <a:ext cx="73152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8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dirty="0" sz="2800" lang="en-US"/>
          </a:p>
        </p:txBody>
      </p:sp>
      <p:sp>
        <p:nvSpPr>
          <p:cNvPr id="1048838" name="Shape 1"/>
          <p:cNvSpPr/>
          <p:nvPr/>
        </p:nvSpPr>
        <p:spPr>
          <a:xfrm>
            <a:off x="566928" y="1143000"/>
            <a:ext cx="457200" cy="54864"/>
          </a:xfrm>
          <a:prstGeom prst="rect"/>
          <a:solidFill>
            <a:srgbClr val="00B8A9"/>
          </a:solidFill>
        </p:spPr>
      </p:sp>
      <p:sp>
        <p:nvSpPr>
          <p:cNvPr id="1048839" name="Shape 2"/>
          <p:cNvSpPr/>
          <p:nvPr/>
        </p:nvSpPr>
        <p:spPr>
          <a:xfrm>
            <a:off x="548640" y="15087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</p:spPr>
      </p:sp>
      <p:sp>
        <p:nvSpPr>
          <p:cNvPr id="1048840" name="Shape 3"/>
          <p:cNvSpPr/>
          <p:nvPr/>
        </p:nvSpPr>
        <p:spPr>
          <a:xfrm>
            <a:off x="777240" y="1673352"/>
            <a:ext cx="457200" cy="457200"/>
          </a:xfrm>
          <a:prstGeom prst="ellipse"/>
          <a:solidFill>
            <a:srgbClr val="00B8A9"/>
          </a:solidFill>
        </p:spPr>
      </p:sp>
      <p:sp>
        <p:nvSpPr>
          <p:cNvPr id="1048841" name="Text 4"/>
          <p:cNvSpPr/>
          <p:nvPr/>
        </p:nvSpPr>
        <p:spPr>
          <a:xfrm>
            <a:off x="777240" y="1673352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5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dirty="0" sz="1500" lang="en-US"/>
          </a:p>
        </p:txBody>
      </p:sp>
      <p:sp>
        <p:nvSpPr>
          <p:cNvPr id="1048842" name="Text 5"/>
          <p:cNvSpPr/>
          <p:nvPr/>
        </p:nvSpPr>
        <p:spPr>
          <a:xfrm>
            <a:off x="1417320" y="1508760"/>
            <a:ext cx="9966960" cy="7772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 variables, expectation, and variance formally describe the uncertainty inherent in arrivals and service times</a:t>
            </a:r>
            <a:endParaRPr dirty="0" sz="2400" lang="en-US"/>
          </a:p>
        </p:txBody>
      </p:sp>
      <p:sp>
        <p:nvSpPr>
          <p:cNvPr id="1048843" name="Shape 6"/>
          <p:cNvSpPr/>
          <p:nvPr/>
        </p:nvSpPr>
        <p:spPr>
          <a:xfrm>
            <a:off x="548640" y="24231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</p:spPr>
      </p:sp>
      <p:sp>
        <p:nvSpPr>
          <p:cNvPr id="1048844" name="Shape 7"/>
          <p:cNvSpPr/>
          <p:nvPr/>
        </p:nvSpPr>
        <p:spPr>
          <a:xfrm>
            <a:off x="777240" y="2587752"/>
            <a:ext cx="457200" cy="457200"/>
          </a:xfrm>
          <a:prstGeom prst="ellipse"/>
          <a:solidFill>
            <a:srgbClr val="00B8A9"/>
          </a:solidFill>
        </p:spPr>
      </p:sp>
      <p:sp>
        <p:nvSpPr>
          <p:cNvPr id="1048845" name="Text 8"/>
          <p:cNvSpPr/>
          <p:nvPr/>
        </p:nvSpPr>
        <p:spPr>
          <a:xfrm>
            <a:off x="777240" y="2587752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5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dirty="0" sz="1500" lang="en-US"/>
          </a:p>
        </p:txBody>
      </p:sp>
      <p:sp>
        <p:nvSpPr>
          <p:cNvPr id="1048846" name="Text 9"/>
          <p:cNvSpPr/>
          <p:nvPr/>
        </p:nvSpPr>
        <p:spPr>
          <a:xfrm>
            <a:off x="1417320" y="2423160"/>
            <a:ext cx="9966960" cy="7772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exponential distribution's memoryless property is the mathematical foundation of classical queueing theory</a:t>
            </a:r>
            <a:endParaRPr dirty="0" sz="2400" lang="en-US"/>
          </a:p>
        </p:txBody>
      </p:sp>
      <p:sp>
        <p:nvSpPr>
          <p:cNvPr id="1048847" name="Shape 10"/>
          <p:cNvSpPr/>
          <p:nvPr/>
        </p:nvSpPr>
        <p:spPr>
          <a:xfrm>
            <a:off x="548640" y="33375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</p:spPr>
      </p:sp>
      <p:sp>
        <p:nvSpPr>
          <p:cNvPr id="1048848" name="Shape 11"/>
          <p:cNvSpPr/>
          <p:nvPr/>
        </p:nvSpPr>
        <p:spPr>
          <a:xfrm>
            <a:off x="777240" y="3502152"/>
            <a:ext cx="457200" cy="457200"/>
          </a:xfrm>
          <a:prstGeom prst="ellipse"/>
          <a:solidFill>
            <a:srgbClr val="00B8A9"/>
          </a:solidFill>
        </p:spPr>
      </p:sp>
      <p:sp>
        <p:nvSpPr>
          <p:cNvPr id="1048849" name="Text 12"/>
          <p:cNvSpPr/>
          <p:nvPr/>
        </p:nvSpPr>
        <p:spPr>
          <a:xfrm>
            <a:off x="777240" y="3502152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5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dirty="0" sz="1500" lang="en-US"/>
          </a:p>
        </p:txBody>
      </p:sp>
      <p:sp>
        <p:nvSpPr>
          <p:cNvPr id="1048850" name="Text 13"/>
          <p:cNvSpPr/>
          <p:nvPr/>
        </p:nvSpPr>
        <p:spPr>
          <a:xfrm>
            <a:off x="1417320" y="3337560"/>
            <a:ext cx="9966960" cy="7772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Poisson arrivals and exponential inter-arrival times describe the same underlying random process from two different angles</a:t>
            </a:r>
            <a:endParaRPr dirty="0" sz="2400" lang="en-US"/>
          </a:p>
        </p:txBody>
      </p:sp>
      <p:sp>
        <p:nvSpPr>
          <p:cNvPr id="1048851" name="Shape 14"/>
          <p:cNvSpPr/>
          <p:nvPr/>
        </p:nvSpPr>
        <p:spPr>
          <a:xfrm>
            <a:off x="548640" y="42519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</p:spPr>
      </p:sp>
      <p:sp>
        <p:nvSpPr>
          <p:cNvPr id="1048852" name="Shape 15"/>
          <p:cNvSpPr/>
          <p:nvPr/>
        </p:nvSpPr>
        <p:spPr>
          <a:xfrm>
            <a:off x="777240" y="4416552"/>
            <a:ext cx="457200" cy="457200"/>
          </a:xfrm>
          <a:prstGeom prst="ellipse"/>
          <a:solidFill>
            <a:srgbClr val="00B8A9"/>
          </a:solidFill>
        </p:spPr>
      </p:sp>
      <p:sp>
        <p:nvSpPr>
          <p:cNvPr id="1048853" name="Text 16"/>
          <p:cNvSpPr/>
          <p:nvPr/>
        </p:nvSpPr>
        <p:spPr>
          <a:xfrm>
            <a:off x="777240" y="4416552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5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dirty="0" sz="1500" lang="en-US"/>
          </a:p>
        </p:txBody>
      </p:sp>
      <p:sp>
        <p:nvSpPr>
          <p:cNvPr id="1048854" name="Text 17"/>
          <p:cNvSpPr/>
          <p:nvPr/>
        </p:nvSpPr>
        <p:spPr>
          <a:xfrm>
            <a:off x="1417320" y="4251960"/>
            <a:ext cx="9966960" cy="7772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intervals — not single point estimates — should be used to report and validate performance measurements</a:t>
            </a:r>
            <a:endParaRPr dirty="0" sz="2400" lang="en-US"/>
          </a:p>
        </p:txBody>
      </p:sp>
      <p:sp>
        <p:nvSpPr>
          <p:cNvPr id="1048855" name="Shape 18"/>
          <p:cNvSpPr/>
          <p:nvPr/>
        </p:nvSpPr>
        <p:spPr>
          <a:xfrm>
            <a:off x="548640" y="51663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</p:spPr>
      </p:sp>
      <p:sp>
        <p:nvSpPr>
          <p:cNvPr id="1048856" name="Shape 19"/>
          <p:cNvSpPr/>
          <p:nvPr/>
        </p:nvSpPr>
        <p:spPr>
          <a:xfrm>
            <a:off x="777240" y="5330952"/>
            <a:ext cx="457200" cy="457200"/>
          </a:xfrm>
          <a:prstGeom prst="ellipse"/>
          <a:solidFill>
            <a:srgbClr val="00B8A9"/>
          </a:solidFill>
        </p:spPr>
      </p:sp>
      <p:sp>
        <p:nvSpPr>
          <p:cNvPr id="1048857" name="Text 20"/>
          <p:cNvSpPr/>
          <p:nvPr/>
        </p:nvSpPr>
        <p:spPr>
          <a:xfrm>
            <a:off x="777240" y="5330952"/>
            <a:ext cx="457200" cy="457200"/>
          </a:xfrm>
          <a:prstGeom prst="rect"/>
          <a:noFill/>
        </p:spPr>
        <p:txBody>
          <a:bodyPr anchor="ctr" bIns="0" lIns="0" rIns="0" rtlCol="0" tIns="0" wrap="square"/>
          <a:p>
            <a:pPr algn="ctr" indent="0" marL="0">
              <a:buNone/>
            </a:pPr>
            <a:r>
              <a:rPr b="1" dirty="0" sz="15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dirty="0" sz="1500" lang="en-US"/>
          </a:p>
        </p:txBody>
      </p:sp>
      <p:sp>
        <p:nvSpPr>
          <p:cNvPr id="1048858" name="Text 21"/>
          <p:cNvSpPr/>
          <p:nvPr/>
        </p:nvSpPr>
        <p:spPr>
          <a:xfrm>
            <a:off x="1417320" y="5166360"/>
            <a:ext cx="9966960" cy="7772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coefficient of variation is a fast, practical diagnostic for choosing an appropriate distribution to model real data</a:t>
            </a:r>
            <a:endParaRPr dirty="0" sz="2400" lang="en-US"/>
          </a:p>
        </p:txBody>
      </p:sp>
      <p:sp>
        <p:nvSpPr>
          <p:cNvPr id="1048859" name="Text 22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860" name="Text 23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dirty="0" sz="900"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F2942"/>
        </a:solidFill>
        <a:effectLst/>
      </p:bgPr>
    </p:bg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4" name="Text 0"/>
          <p:cNvSpPr/>
          <p:nvPr/>
        </p:nvSpPr>
        <p:spPr>
          <a:xfrm>
            <a:off x="822960" y="822960"/>
            <a:ext cx="73152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/ REVIEW QUESTION</a:t>
            </a:r>
            <a:endParaRPr dirty="0" sz="1400" lang="en-US"/>
          </a:p>
        </p:txBody>
      </p:sp>
      <p:sp>
        <p:nvSpPr>
          <p:cNvPr id="1048865" name="Text 1"/>
          <p:cNvSpPr/>
          <p:nvPr/>
        </p:nvSpPr>
        <p:spPr>
          <a:xfrm>
            <a:off x="822960" y="1371600"/>
            <a:ext cx="10241280" cy="201168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25000"/>
              </a:lnSpc>
              <a:buNone/>
            </a:pPr>
            <a:r>
              <a:rPr b="1" dirty="0" sz="24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team measures average response time from a 15-request sample during a quiet testing period and reports '32ms average response time' as their official performance benchmark. Using concepts from this lecture, critique this approach and suggest a more statistically sound method.</a:t>
            </a:r>
            <a:endParaRPr dirty="0" sz="2400" lang="en-US"/>
          </a:p>
        </p:txBody>
      </p:sp>
      <p:sp>
        <p:nvSpPr>
          <p:cNvPr id="1048866" name="Text 2"/>
          <p:cNvSpPr/>
          <p:nvPr/>
        </p:nvSpPr>
        <p:spPr>
          <a:xfrm>
            <a:off x="822960" y="374904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about:</a:t>
            </a:r>
            <a:endParaRPr dirty="0" sz="2400" lang="en-US"/>
          </a:p>
        </p:txBody>
      </p:sp>
      <p:sp>
        <p:nvSpPr>
          <p:cNvPr id="1048867" name="Text 3"/>
          <p:cNvSpPr/>
          <p:nvPr/>
        </p:nvSpPr>
        <p:spPr>
          <a:xfrm>
            <a:off x="822960" y="4160520"/>
            <a:ext cx="10058400" cy="201168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6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what a confidence interval would add to this single number</a:t>
            </a:r>
            <a:endParaRPr dirty="0" sz="2400" lang="en-US"/>
          </a:p>
          <a:p>
            <a:pPr indent="-342900" marL="342900">
              <a:spcAft>
                <a:spcPts val="6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 whether a 15-request sample is large enough to trust</a:t>
            </a:r>
            <a:endParaRPr dirty="0" sz="2400" lang="en-US"/>
          </a:p>
          <a:p>
            <a:pPr indent="-342900" marL="342900">
              <a:spcAft>
                <a:spcPts val="6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whether 'a quiet testing period' represents realistic, peak, or bursty conditions from Lecture 2</a:t>
            </a:r>
            <a:endParaRPr dirty="0" sz="2400" lang="en-US"/>
          </a:p>
        </p:txBody>
      </p:sp>
      <p:sp>
        <p:nvSpPr>
          <p:cNvPr id="1048868" name="Text 4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869" name="Text 5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dirty="0" sz="900"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Probability Is the Language of Performance Modeling</a:t>
            </a:r>
            <a:endParaRPr dirty="0" sz="2600" lang="en-US"/>
          </a:p>
        </p:txBody>
      </p:sp>
      <p:sp>
        <p:nvSpPr>
          <p:cNvPr id="1048610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611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Recall from Lecture 1: real systems are stochastic, not deterministic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arrivals are random; service times vary; failures happen unpredictably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model these phenomena rigorously, we need the mathematical language of probability and statistics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formula in the queueing theory lectures (4–6) that follows is built directly on the concepts in this lecture — this is the foundation, not a detour</a:t>
            </a:r>
            <a:endParaRPr dirty="0" sz="2400" lang="en-US"/>
          </a:p>
        </p:txBody>
      </p:sp>
      <p:sp>
        <p:nvSpPr>
          <p:cNvPr id="1048612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13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dirty="0" sz="900"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3" name="Text 0"/>
          <p:cNvSpPr/>
          <p:nvPr/>
        </p:nvSpPr>
        <p:spPr>
          <a:xfrm>
            <a:off x="548640" y="457200"/>
            <a:ext cx="91440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&amp; Further Reading</a:t>
            </a:r>
            <a:endParaRPr dirty="0" sz="2600" lang="en-US"/>
          </a:p>
        </p:txBody>
      </p:sp>
      <p:sp>
        <p:nvSpPr>
          <p:cNvPr id="1048874" name="Shape 1"/>
          <p:cNvSpPr/>
          <p:nvPr/>
        </p:nvSpPr>
        <p:spPr>
          <a:xfrm>
            <a:off x="566928" y="109728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875" name="Text 2"/>
          <p:cNvSpPr/>
          <p:nvPr/>
        </p:nvSpPr>
        <p:spPr>
          <a:xfrm>
            <a:off x="594360" y="1463040"/>
            <a:ext cx="10789920" cy="329184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Jain, R. — The Art of Computer Systems Performance Analysis, Ch. 12-14</a:t>
            </a:r>
            <a:endParaRPr dirty="0" sz="2400" lang="en-US"/>
          </a:p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Trivedi, K. — Probability and Statistics with Reliability, Queuing, and Computer Science Applications</a:t>
            </a:r>
            <a:endParaRPr dirty="0" sz="2400" lang="en-US"/>
          </a:p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Ross, S. — Introduction to Probability Models</a:t>
            </a:r>
            <a:endParaRPr dirty="0" sz="2400" lang="en-US"/>
          </a:p>
          <a:p>
            <a:pPr indent="-342900" marL="342900">
              <a:spcAft>
                <a:spcPts val="10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Walpole et al. — Probability and Statistics for Engineers and Scientists</a:t>
            </a:r>
            <a:endParaRPr dirty="0" sz="2400" lang="en-US"/>
          </a:p>
        </p:txBody>
      </p:sp>
      <p:sp>
        <p:nvSpPr>
          <p:cNvPr id="1048876" name="Shape 3"/>
          <p:cNvSpPr/>
          <p:nvPr/>
        </p:nvSpPr>
        <p:spPr>
          <a:xfrm>
            <a:off x="548640" y="5029200"/>
            <a:ext cx="11064240" cy="1051560"/>
          </a:xfrm>
          <a:prstGeom prst="roundRect">
            <a:avLst>
              <a:gd name="adj" fmla="val 7826"/>
            </a:avLst>
          </a:prstGeom>
          <a:solidFill>
            <a:srgbClr val="0F2942"/>
          </a:solidFill>
        </p:spPr>
      </p:sp>
      <p:sp>
        <p:nvSpPr>
          <p:cNvPr id="1048877" name="Text 4"/>
          <p:cNvSpPr/>
          <p:nvPr/>
        </p:nvSpPr>
        <p:spPr>
          <a:xfrm>
            <a:off x="822960" y="5138928"/>
            <a:ext cx="2743200" cy="3200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1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LECTURE</a:t>
            </a:r>
            <a:endParaRPr dirty="0" sz="1100" lang="en-US"/>
          </a:p>
        </p:txBody>
      </p:sp>
      <p:sp>
        <p:nvSpPr>
          <p:cNvPr id="1048878" name="Text 5"/>
          <p:cNvSpPr/>
          <p:nvPr/>
        </p:nvSpPr>
        <p:spPr>
          <a:xfrm>
            <a:off x="822960" y="5422392"/>
            <a:ext cx="10058400" cy="54864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55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4 — Queueing Theory Fundamentals</a:t>
            </a:r>
            <a:endParaRPr dirty="0" sz="1550" lang="en-US"/>
          </a:p>
        </p:txBody>
      </p:sp>
      <p:sp>
        <p:nvSpPr>
          <p:cNvPr id="1048879" name="Text 6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880" name="Text 7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dirty="0" sz="900"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2942"/>
        </a:solidFill>
        <a:effectLst/>
      </p:bgPr>
    </p:bg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618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619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 Variable</a:t>
            </a:r>
            <a:endParaRPr dirty="0" sz="3000" lang="en-US"/>
          </a:p>
        </p:txBody>
      </p:sp>
      <p:sp>
        <p:nvSpPr>
          <p:cNvPr id="1048620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variable whose value is the numerical outcome of a random phenomenon — for example, the response time of the next request, or the number of arrivals in the next second.”</a:t>
            </a:r>
            <a:endParaRPr dirty="0" sz="2400" lang="en-US"/>
          </a:p>
        </p:txBody>
      </p:sp>
      <p:sp>
        <p:nvSpPr>
          <p:cNvPr id="1048621" name="Text 4"/>
          <p:cNvSpPr/>
          <p:nvPr/>
        </p:nvSpPr>
        <p:spPr>
          <a:xfrm>
            <a:off x="822960" y="4114800"/>
            <a:ext cx="10241280" cy="21031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Discrete random variables take countable values (e.g., number of requests waiting: 0, 1, 2, ...)</a:t>
            </a:r>
            <a:endParaRPr dirty="0" sz="2400" lang="en-US"/>
          </a:p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random variables take any value in a range (e.g., response time: 0.034 seconds, 1.207 seconds, ...)</a:t>
            </a:r>
            <a:endParaRPr dirty="0" sz="2400" lang="en-US"/>
          </a:p>
        </p:txBody>
      </p:sp>
      <p:sp>
        <p:nvSpPr>
          <p:cNvPr id="1048622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23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dirty="0" sz="900"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2942"/>
        </a:solidFill>
        <a:effectLst/>
      </p:bgPr>
    </p:bg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628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629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Expectation (Mean)</a:t>
            </a:r>
            <a:endParaRPr dirty="0" sz="3000" lang="en-US"/>
          </a:p>
        </p:txBody>
      </p:sp>
      <p:sp>
        <p:nvSpPr>
          <p:cNvPr id="1048630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“The long-run average value of a random variable, denoted E[X], representing the 'center of mass' of its probability distribution.”</a:t>
            </a:r>
            <a:endParaRPr dirty="0" sz="2400" lang="en-US"/>
          </a:p>
        </p:txBody>
      </p:sp>
      <p:sp>
        <p:nvSpPr>
          <p:cNvPr id="1048631" name="Text 4"/>
          <p:cNvSpPr/>
          <p:nvPr/>
        </p:nvSpPr>
        <p:spPr>
          <a:xfrm>
            <a:off x="822960" y="4114800"/>
            <a:ext cx="10241280" cy="21031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discrete variable: E[X] = sum over all values x of (x times its probability)</a:t>
            </a:r>
            <a:endParaRPr dirty="0" sz="2400" lang="en-US"/>
          </a:p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expectation is what we've been calling the 'average' informally in Lectures 1 and 2 — this lecture makes it precise</a:t>
            </a:r>
            <a:endParaRPr dirty="0" sz="2400" lang="en-US"/>
          </a:p>
        </p:txBody>
      </p:sp>
      <p:sp>
        <p:nvSpPr>
          <p:cNvPr id="1048632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33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dirty="0" sz="900"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2942"/>
        </a:solidFill>
        <a:effectLst/>
      </p:bgPr>
    </p:bg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638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639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Variance and Standard Deviation</a:t>
            </a:r>
            <a:endParaRPr dirty="0" sz="3000" lang="en-US"/>
          </a:p>
        </p:txBody>
      </p:sp>
      <p:sp>
        <p:nvSpPr>
          <p:cNvPr id="1048640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“Variance, Var(X), measures how spread out a random variable's values are around its mean; standard deviation is the square root of variance, expressed in the same units as the original variable.”</a:t>
            </a:r>
            <a:endParaRPr dirty="0" sz="2400" lang="en-US"/>
          </a:p>
        </p:txBody>
      </p:sp>
      <p:sp>
        <p:nvSpPr>
          <p:cNvPr id="1048641" name="Text 4"/>
          <p:cNvSpPr/>
          <p:nvPr/>
        </p:nvSpPr>
        <p:spPr>
          <a:xfrm>
            <a:off x="822960" y="4114800"/>
            <a:ext cx="10241280" cy="21031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Var(X) = E[(X - E[X])^2] — the average squared distance from the mean</a:t>
            </a:r>
            <a:endParaRPr dirty="0" sz="2400" lang="en-US"/>
          </a:p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variance means high unpredictability — directly connects to the burstiness discussed in Lecture 2</a:t>
            </a:r>
            <a:endParaRPr dirty="0" sz="2400" lang="en-US"/>
          </a:p>
        </p:txBody>
      </p:sp>
      <p:sp>
        <p:nvSpPr>
          <p:cNvPr id="1048642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43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dirty="0" sz="900"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ext 0"/>
          <p:cNvSpPr/>
          <p:nvPr/>
        </p:nvSpPr>
        <p:spPr>
          <a:xfrm>
            <a:off x="548640" y="365760"/>
            <a:ext cx="10515600" cy="64008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2600" lang="en-US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Variance Matters So Much in Performance Modeling</a:t>
            </a:r>
            <a:endParaRPr dirty="0" sz="2600" lang="en-US"/>
          </a:p>
        </p:txBody>
      </p:sp>
      <p:sp>
        <p:nvSpPr>
          <p:cNvPr id="1048648" name="Shape 1"/>
          <p:cNvSpPr/>
          <p:nvPr/>
        </p:nvSpPr>
        <p:spPr>
          <a:xfrm>
            <a:off x="566928" y="1005840"/>
            <a:ext cx="411480" cy="45720"/>
          </a:xfrm>
          <a:prstGeom prst="rect"/>
          <a:solidFill>
            <a:srgbClr val="00B8A9"/>
          </a:solidFill>
        </p:spPr>
      </p:sp>
      <p:sp>
        <p:nvSpPr>
          <p:cNvPr id="1048649" name="Text 2"/>
          <p:cNvSpPr/>
          <p:nvPr/>
        </p:nvSpPr>
        <p:spPr>
          <a:xfrm>
            <a:off x="594360" y="1325880"/>
            <a:ext cx="10881360" cy="493776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systems can have identical average service time but very different performance under load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A: every request takes exactly 10ms (zero variance)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b="1"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B: most requests take 5ms, but 10% take 50ms (high variance, same average)</a:t>
            </a:r>
            <a:endParaRPr dirty="0" sz="2400" lang="en-US"/>
          </a:p>
          <a:p>
            <a:pPr indent="-342900" marL="342900">
              <a:spcAft>
                <a:spcPts val="1200"/>
              </a:spcAft>
              <a:buSzPct val="100000"/>
              <a:buChar char="•"/>
            </a:pPr>
            <a:r>
              <a:rPr dirty="0" sz="2400" lang="en-US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B will show significantly worse queueing behavior — high-variance service times cause queues to build up more severely, a fact we will derive precisely in the M/G/1 queue (Lecture 5)</a:t>
            </a:r>
            <a:endParaRPr dirty="0" sz="2400" lang="en-US"/>
          </a:p>
        </p:txBody>
      </p:sp>
      <p:sp>
        <p:nvSpPr>
          <p:cNvPr id="1048650" name="Text 3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51" name="Text 4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dirty="0" sz="900"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2942"/>
        </a:solidFill>
        <a:effectLst/>
      </p:bgPr>
    </p:bg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656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657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Coefficient of Variation (CV)</a:t>
            </a:r>
            <a:endParaRPr dirty="0" sz="3000" lang="en-US"/>
          </a:p>
        </p:txBody>
      </p:sp>
      <p:sp>
        <p:nvSpPr>
          <p:cNvPr id="1048658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“The ratio of standard deviation to mean, CV = standard deviation / mean, providing a dimensionless measure of variability that allows fair comparison across metrics with different units or scales.”</a:t>
            </a:r>
            <a:endParaRPr dirty="0" sz="2400" lang="en-US"/>
          </a:p>
        </p:txBody>
      </p:sp>
      <p:sp>
        <p:nvSpPr>
          <p:cNvPr id="1048659" name="Text 4"/>
          <p:cNvSpPr/>
          <p:nvPr/>
        </p:nvSpPr>
        <p:spPr>
          <a:xfrm>
            <a:off x="822960" y="4114800"/>
            <a:ext cx="10241280" cy="21031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 = 0 means no variability (deterministic); CV = 1 corresponds to the exponential distribution (a common baseline in queueing theory)</a:t>
            </a:r>
            <a:endParaRPr dirty="0" sz="2400" lang="en-US"/>
          </a:p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 &gt; 1 indicates more burstiness/variability than exponential — common for real service times and heavy-tailed workloads</a:t>
            </a:r>
            <a:endParaRPr dirty="0" sz="2400" lang="en-US"/>
          </a:p>
        </p:txBody>
      </p:sp>
      <p:sp>
        <p:nvSpPr>
          <p:cNvPr id="1048660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61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dirty="0" sz="900"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2942"/>
        </a:solidFill>
        <a:effectLst/>
      </p:bgPr>
    </p:bg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Shape 0"/>
          <p:cNvSpPr/>
          <p:nvPr/>
        </p:nvSpPr>
        <p:spPr>
          <a:xfrm>
            <a:off x="0" y="0"/>
            <a:ext cx="228600" cy="6858000"/>
          </a:xfrm>
          <a:prstGeom prst="rect"/>
          <a:solidFill>
            <a:srgbClr val="00B8A9"/>
          </a:solidFill>
        </p:spPr>
      </p:sp>
      <p:sp>
        <p:nvSpPr>
          <p:cNvPr id="1048666" name="Text 1"/>
          <p:cNvSpPr/>
          <p:nvPr/>
        </p:nvSpPr>
        <p:spPr>
          <a:xfrm>
            <a:off x="822960" y="822960"/>
            <a:ext cx="5486400" cy="3657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400" lang="en-US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dirty="0" sz="1400" lang="en-US"/>
          </a:p>
        </p:txBody>
      </p:sp>
      <p:sp>
        <p:nvSpPr>
          <p:cNvPr id="1048667" name="Text 2"/>
          <p:cNvSpPr/>
          <p:nvPr/>
        </p:nvSpPr>
        <p:spPr>
          <a:xfrm>
            <a:off x="822960" y="1188720"/>
            <a:ext cx="1051560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0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Exponential Distribution</a:t>
            </a:r>
            <a:endParaRPr dirty="0" sz="3000" lang="en-US"/>
          </a:p>
        </p:txBody>
      </p:sp>
      <p:sp>
        <p:nvSpPr>
          <p:cNvPr id="1048668" name="Text 3"/>
          <p:cNvSpPr/>
          <p:nvPr/>
        </p:nvSpPr>
        <p:spPr>
          <a:xfrm>
            <a:off x="822960" y="2148840"/>
            <a:ext cx="10241280" cy="1828800"/>
          </a:xfrm>
          <a:prstGeom prst="rect"/>
          <a:noFill/>
        </p:spPr>
        <p:txBody>
          <a:bodyPr anchor="t" bIns="0" lIns="0" rIns="0" rtlCol="0" tIns="0" wrap="square"/>
          <a:p>
            <a:pPr indent="0" marL="0">
              <a:lnSpc>
                <a:spcPct val="130000"/>
              </a:lnSpc>
              <a:buNone/>
            </a:pPr>
            <a:r>
              <a:rPr dirty="0" sz="2400" i="1" lang="en-US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continuous probability distribution often used to model the time between independent random events (such as request inter-arrival times), characterized by a single rate parameter, lambda.”</a:t>
            </a:r>
            <a:endParaRPr dirty="0" sz="2400" lang="en-US"/>
          </a:p>
        </p:txBody>
      </p:sp>
      <p:sp>
        <p:nvSpPr>
          <p:cNvPr id="1048669" name="Text 4"/>
          <p:cNvSpPr/>
          <p:nvPr/>
        </p:nvSpPr>
        <p:spPr>
          <a:xfrm>
            <a:off x="822960" y="4114800"/>
            <a:ext cx="10241280" cy="2103120"/>
          </a:xfrm>
          <a:prstGeom prst="rect"/>
          <a:noFill/>
        </p:spPr>
        <p:txBody>
          <a:bodyPr anchor="t" bIns="0" lIns="0" rIns="0" rtlCol="0" tIns="0" wrap="square"/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Probability density function: f(t) = lambda times e^(-lambda times t), for t &gt;= 0</a:t>
            </a:r>
            <a:endParaRPr dirty="0" sz="2400" lang="en-US"/>
          </a:p>
          <a:p>
            <a:pPr indent="-342900" marL="342900">
              <a:spcAft>
                <a:spcPts val="800"/>
              </a:spcAft>
              <a:buSzPct val="100000"/>
              <a:buChar char="•"/>
            </a:pPr>
            <a:r>
              <a:rPr dirty="0" sz="2400" lang="en-US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= 1/lambda; Variance = 1/lambda^2; Coefficient of Variation = 1 (always, regardless of lambda)</a:t>
            </a:r>
            <a:endParaRPr dirty="0" sz="2400" lang="en-US"/>
          </a:p>
        </p:txBody>
      </p:sp>
      <p:sp>
        <p:nvSpPr>
          <p:cNvPr id="1048670" name="Text 5"/>
          <p:cNvSpPr/>
          <p:nvPr/>
        </p:nvSpPr>
        <p:spPr>
          <a:xfrm>
            <a:off x="457200" y="6537960"/>
            <a:ext cx="8229600" cy="27432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3: Probability &amp; Statistics Foundations</a:t>
            </a:r>
            <a:endParaRPr dirty="0" sz="900" lang="en-US"/>
          </a:p>
        </p:txBody>
      </p:sp>
      <p:sp>
        <p:nvSpPr>
          <p:cNvPr id="1048671" name="Text 6"/>
          <p:cNvSpPr/>
          <p:nvPr/>
        </p:nvSpPr>
        <p:spPr>
          <a:xfrm>
            <a:off x="11521440" y="6537960"/>
            <a:ext cx="548640" cy="274320"/>
          </a:xfrm>
          <a:prstGeom prst="rect"/>
          <a:noFill/>
        </p:spPr>
        <p:txBody>
          <a:bodyPr anchor="ctr" bIns="0" lIns="0" rIns="0" rtlCol="0" tIns="0" wrap="square"/>
          <a:p>
            <a:pPr algn="r" indent="0" marL="0">
              <a:buNone/>
            </a:pPr>
            <a:r>
              <a:rPr dirty="0" sz="900" lang="en-US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dirty="0" sz="900"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PptxGenJS</Company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PptxGenJS Presentation</dc:title>
  <dc:creator>PptxGenJS</dc:creator>
  <cp:lastModifiedBy>Abdolraheem Khader</cp:lastModifiedBy>
  <dcterms:created xsi:type="dcterms:W3CDTF">2026-07-31T01:34:17Z</dcterms:created>
  <dcterms:modified xsi:type="dcterms:W3CDTF">2026-08-16T18:02:43Z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a614b3bde8db43a1bd9d6b908ec419d4_23</vt:lpwstr>
  </property>
</Properties>
</file>