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p="http://schemas.openxmlformats.org/presentationml/2006/main" xmlns:r="http://schemas.openxmlformats.org/officeDocument/2006/relationships" xmlns:a="http://schemas.openxmlformats.org/drawingml/2006/main" autoCompressPictures="0" saveSubsetFonts="1">
  <p:sldMasterIdLst>
    <p:sldMasterId id="2147483648" r:id="rId1"/>
  </p:sldMasterIdLst>
  <p:notesMasterIdLst>
    <p:notesMasterId r:id="rId2"/>
  </p:notesMasterIdLst>
  <p:sldIdLst>
    <p:sldId id="257" r:id="rId3"/>
    <p:sldId id="258" r:id="rId4"/>
    <p:sldId id="259" r:id="rId5"/>
    <p:sldId id="260" r:id="rId6"/>
    <p:sldId id="261" r:id="rId7"/>
    <p:sldId id="262" r:id="rId8"/>
    <p:sldId id="263" r:id="rId9"/>
    <p:sldId id="264" r:id="rId10"/>
    <p:sldId id="265" r:id="rId11"/>
    <p:sldId id="266"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Lst>
  <p:sldSz type="screen16x9" cy="6858000" cx="12192000"/>
  <p:notesSz cx="6858000" cy="12192000"/>
  <p:defaultTextStyle>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r="http://schemas.openxmlformats.org/officeDocument/2006/relationships" xmlns:a="http://schemas.openxmlformats.org/drawingml/2006/main" lastView="sldThumbnailView">
  <p:normalViewPr horzBarState="maximized">
    <p:restoredLeft sz="15611"/>
    <p:restoredTop sz="94610"/>
  </p:normalViewPr>
  <p:slideViewPr>
    <p:cSldViewPr snapToGrid="0" snapToObjects="1">
      <p:cViewPr varScale="1">
        <p:scale>
          <a:sx n="82" d="100"/>
          <a:sy n="82" d="100"/>
        </p:scale>
        <p:origin x="494" y="72"/>
      </p:cViewPr>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tableStyles" Target="tableStyles.xml"/><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25" name=""/>
        <p:cNvGrpSpPr/>
        <p:nvPr/>
      </p:nvGrpSpPr>
      <p:grpSpPr>
        <a:xfrm>
          <a:off x="0" y="0"/>
          <a:ext cx="0" cy="0"/>
          <a:chOff x="0" y="0"/>
          <a:chExt cx="0" cy="0"/>
        </a:xfrm>
      </p:grpSpPr>
    </p:spTree>
  </p:cSld>
  <p:clrMap accent1="accent1" accent2="accent2" accent3="accent3" accent4="accent4" accent5="accent5" accent6="accent6" bg1="lt1" bg2="lt2" tx1="dk1" tx2="dk2" hlink="hlink" folHlink="folHlink"/>
  <p:notesStyle>
    <a:lvl1pPr algn="l" defTabSz="914400" eaLnBrk="1" hangingPunct="1" latinLnBrk="0" marL="0" rtl="0">
      <a:defRPr sz="1200" kern="1200">
        <a:solidFill>
          <a:schemeClr val="tx1"/>
        </a:solidFill>
        <a:latin typeface="+mn-lt"/>
        <a:ea typeface="+mn-ea"/>
        <a:cs typeface="+mn-cs"/>
      </a:defRPr>
    </a:lvl1pPr>
    <a:lvl2pPr algn="l" defTabSz="914400" eaLnBrk="1" hangingPunct="1" latinLnBrk="0" marL="457200" rtl="0">
      <a:defRPr sz="1200" kern="1200">
        <a:solidFill>
          <a:schemeClr val="tx1"/>
        </a:solidFill>
        <a:latin typeface="+mn-lt"/>
        <a:ea typeface="+mn-ea"/>
        <a:cs typeface="+mn-cs"/>
      </a:defRPr>
    </a:lvl2pPr>
    <a:lvl3pPr algn="l" defTabSz="914400" eaLnBrk="1" hangingPunct="1" latinLnBrk="0" marL="914400" rtl="0">
      <a:defRPr sz="1200" kern="1200">
        <a:solidFill>
          <a:schemeClr val="tx1"/>
        </a:solidFill>
        <a:latin typeface="+mn-lt"/>
        <a:ea typeface="+mn-ea"/>
        <a:cs typeface="+mn-cs"/>
      </a:defRPr>
    </a:lvl3pPr>
    <a:lvl4pPr algn="l" defTabSz="914400" eaLnBrk="1" hangingPunct="1" latinLnBrk="0" marL="1371600" rtl="0">
      <a:defRPr sz="1200" kern="1200">
        <a:solidFill>
          <a:schemeClr val="tx1"/>
        </a:solidFill>
        <a:latin typeface="+mn-lt"/>
        <a:ea typeface="+mn-ea"/>
        <a:cs typeface="+mn-cs"/>
      </a:defRPr>
    </a:lvl4pPr>
    <a:lvl5pPr algn="l" defTabSz="914400" eaLnBrk="1" hangingPunct="1" latinLnBrk="0" marL="1828800" rtl="0">
      <a:defRPr sz="1200" kern="1200">
        <a:solidFill>
          <a:schemeClr val="tx1"/>
        </a:solidFill>
        <a:latin typeface="+mn-lt"/>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slide" Target="../slides/slide21.xml"/><Relationship Id="rId2"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slide" Target="../slides/slide22.xml"/><Relationship Id="rId2"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slide" Target="../slides/slide23.xml"/><Relationship Id="rId2"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slide" Target="../slides/slide24.xml"/><Relationship Id="rId2"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slide" Target="../slides/slide25.xml"/><Relationship Id="rId2"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slide" Target="../slides/slide26.xml"/><Relationship Id="rId2"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slide" Target="../slides/slide27.xml"/><Relationship Id="rId2"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slide" Target="../slides/slide28.xml"/><Relationship Id="rId2"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slide" Target="../slides/slide29.xml"/><Relationship Id="rId2"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slide" Target="../slides/slide30.xml"/><Relationship Id="rId2"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7" name=""/>
        <p:cNvGrpSpPr/>
        <p:nvPr/>
      </p:nvGrpSpPr>
      <p:grpSpPr>
        <a:xfrm>
          <a:off x="0" y="0"/>
          <a:ext cx="0" cy="0"/>
          <a:chOff x="0" y="0"/>
          <a:chExt cx="0" cy="0"/>
        </a:xfrm>
      </p:grpSpPr>
      <p:sp>
        <p:nvSpPr>
          <p:cNvPr id="1048581" name="Slide Image Placeholder 1"/>
          <p:cNvSpPr>
            <a:spLocks noChangeAspect="1" noRot="1" noGrp="1"/>
          </p:cNvSpPr>
          <p:nvPr>
            <p:ph type="sldImg"/>
          </p:nvPr>
        </p:nvSpPr>
        <p:spPr/>
        <p:txBody>
          <a:bodyPr/>
          <a:p>
            <a:endParaRPr lang="en-US"/>
          </a:p>
        </p:txBody>
      </p:sp>
      <p:sp>
        <p:nvSpPr>
          <p:cNvPr id="1048582" name="Notes Placeholder 2"/>
          <p:cNvSpPr>
            <a:spLocks noGrp="1"/>
          </p:cNvSpPr>
          <p:nvPr>
            <p:ph type="body" idx="1"/>
          </p:nvPr>
        </p:nvSpPr>
        <p:spPr/>
        <p:txBody>
          <a:bodyPr/>
          <a:p>
            <a:endParaRPr dirty="0" lang="en-US"/>
          </a:p>
        </p:txBody>
      </p:sp>
      <p:sp>
        <p:nvSpPr>
          <p:cNvPr id="1048583" name="Slide Number Placeholder 3"/>
          <p:cNvSpPr>
            <a:spLocks noGrp="1"/>
          </p:cNvSpPr>
          <p:nvPr>
            <p:ph type="sldNum" sz="quarter" idx="10"/>
          </p:nvPr>
        </p:nvSpPr>
        <p:spPr/>
        <p:txBody>
          <a:bodyPr/>
          <a:p>
            <a:fld id="{F7021451-1387-4CA6-816F-3879F97B5CBC}" type="slidenum">
              <a:rPr lang="en-US"/>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64" name=""/>
        <p:cNvGrpSpPr/>
        <p:nvPr/>
      </p:nvGrpSpPr>
      <p:grpSpPr>
        <a:xfrm>
          <a:off x="0" y="0"/>
          <a:ext cx="0" cy="0"/>
          <a:chOff x="0" y="0"/>
          <a:chExt cx="0" cy="0"/>
        </a:xfrm>
      </p:grpSpPr>
      <p:sp>
        <p:nvSpPr>
          <p:cNvPr id="1048678" name="Slide Image Placeholder 1"/>
          <p:cNvSpPr>
            <a:spLocks noChangeAspect="1" noRot="1" noGrp="1"/>
          </p:cNvSpPr>
          <p:nvPr>
            <p:ph type="sldImg"/>
          </p:nvPr>
        </p:nvSpPr>
        <p:spPr/>
        <p:txBody>
          <a:bodyPr/>
          <a:p>
            <a:endParaRPr lang="en-US"/>
          </a:p>
        </p:txBody>
      </p:sp>
      <p:sp>
        <p:nvSpPr>
          <p:cNvPr id="1048679" name="Notes Placeholder 2"/>
          <p:cNvSpPr>
            <a:spLocks noGrp="1"/>
          </p:cNvSpPr>
          <p:nvPr>
            <p:ph type="body" idx="1"/>
          </p:nvPr>
        </p:nvSpPr>
        <p:spPr/>
        <p:txBody>
          <a:bodyPr/>
          <a:p>
            <a:endParaRPr dirty="0" lang="en-US"/>
          </a:p>
        </p:txBody>
      </p:sp>
      <p:sp>
        <p:nvSpPr>
          <p:cNvPr id="1048680" name="Slide Number Placeholder 3"/>
          <p:cNvSpPr>
            <a:spLocks noGrp="1"/>
          </p:cNvSpPr>
          <p:nvPr>
            <p:ph type="sldNum" sz="quarter" idx="10"/>
          </p:nvPr>
        </p:nvSpPr>
        <p:spPr/>
        <p:txBody>
          <a:bodyPr/>
          <a:p>
            <a:fld id="{F7021451-1387-4CA6-816F-3879F97B5CBC}" type="slidenum">
              <a:rPr lang="en-US"/>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67" name=""/>
        <p:cNvGrpSpPr/>
        <p:nvPr/>
      </p:nvGrpSpPr>
      <p:grpSpPr>
        <a:xfrm>
          <a:off x="0" y="0"/>
          <a:ext cx="0" cy="0"/>
          <a:chOff x="0" y="0"/>
          <a:chExt cx="0" cy="0"/>
        </a:xfrm>
      </p:grpSpPr>
      <p:sp>
        <p:nvSpPr>
          <p:cNvPr id="1048688" name="Slide Image Placeholder 1"/>
          <p:cNvSpPr>
            <a:spLocks noChangeAspect="1" noRot="1" noGrp="1"/>
          </p:cNvSpPr>
          <p:nvPr>
            <p:ph type="sldImg"/>
          </p:nvPr>
        </p:nvSpPr>
        <p:spPr/>
        <p:txBody>
          <a:bodyPr/>
          <a:p>
            <a:endParaRPr lang="en-US"/>
          </a:p>
        </p:txBody>
      </p:sp>
      <p:sp>
        <p:nvSpPr>
          <p:cNvPr id="1048689" name="Notes Placeholder 2"/>
          <p:cNvSpPr>
            <a:spLocks noGrp="1"/>
          </p:cNvSpPr>
          <p:nvPr>
            <p:ph type="body" idx="1"/>
          </p:nvPr>
        </p:nvSpPr>
        <p:spPr/>
        <p:txBody>
          <a:bodyPr/>
          <a:p>
            <a:endParaRPr dirty="0" lang="en-US"/>
          </a:p>
        </p:txBody>
      </p:sp>
      <p:sp>
        <p:nvSpPr>
          <p:cNvPr id="1048690" name="Slide Number Placeholder 3"/>
          <p:cNvSpPr>
            <a:spLocks noGrp="1"/>
          </p:cNvSpPr>
          <p:nvPr>
            <p:ph type="sldNum" sz="quarter" idx="10"/>
          </p:nvPr>
        </p:nvSpPr>
        <p:spPr/>
        <p:txBody>
          <a:bodyPr/>
          <a:p>
            <a:fld id="{F7021451-1387-4CA6-816F-3879F97B5CBC}" type="slidenum">
              <a:rPr lang="en-US"/>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70" name=""/>
        <p:cNvGrpSpPr/>
        <p:nvPr/>
      </p:nvGrpSpPr>
      <p:grpSpPr>
        <a:xfrm>
          <a:off x="0" y="0"/>
          <a:ext cx="0" cy="0"/>
          <a:chOff x="0" y="0"/>
          <a:chExt cx="0" cy="0"/>
        </a:xfrm>
      </p:grpSpPr>
      <p:sp>
        <p:nvSpPr>
          <p:cNvPr id="1048695" name="Slide Image Placeholder 1"/>
          <p:cNvSpPr>
            <a:spLocks noChangeAspect="1" noRot="1" noGrp="1"/>
          </p:cNvSpPr>
          <p:nvPr>
            <p:ph type="sldImg"/>
          </p:nvPr>
        </p:nvSpPr>
        <p:spPr/>
        <p:txBody>
          <a:bodyPr/>
          <a:p>
            <a:endParaRPr lang="en-US"/>
          </a:p>
        </p:txBody>
      </p:sp>
      <p:sp>
        <p:nvSpPr>
          <p:cNvPr id="1048696" name="Notes Placeholder 2"/>
          <p:cNvSpPr>
            <a:spLocks noGrp="1"/>
          </p:cNvSpPr>
          <p:nvPr>
            <p:ph type="body" idx="1"/>
          </p:nvPr>
        </p:nvSpPr>
        <p:spPr/>
        <p:txBody>
          <a:bodyPr/>
          <a:p>
            <a:endParaRPr dirty="0" lang="en-US"/>
          </a:p>
        </p:txBody>
      </p:sp>
      <p:sp>
        <p:nvSpPr>
          <p:cNvPr id="1048697" name="Slide Number Placeholder 3"/>
          <p:cNvSpPr>
            <a:spLocks noGrp="1"/>
          </p:cNvSpPr>
          <p:nvPr>
            <p:ph type="sldNum" sz="quarter" idx="10"/>
          </p:nvPr>
        </p:nvSpPr>
        <p:spPr/>
        <p:txBody>
          <a:bodyPr/>
          <a:p>
            <a:fld id="{F7021451-1387-4CA6-816F-3879F97B5CBC}" type="slidenum">
              <a:rPr lang="en-US"/>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73" name=""/>
        <p:cNvGrpSpPr/>
        <p:nvPr/>
      </p:nvGrpSpPr>
      <p:grpSpPr>
        <a:xfrm>
          <a:off x="0" y="0"/>
          <a:ext cx="0" cy="0"/>
          <a:chOff x="0" y="0"/>
          <a:chExt cx="0" cy="0"/>
        </a:xfrm>
      </p:grpSpPr>
      <p:sp>
        <p:nvSpPr>
          <p:cNvPr id="1048703" name="Slide Image Placeholder 1"/>
          <p:cNvSpPr>
            <a:spLocks noChangeAspect="1" noRot="1" noGrp="1"/>
          </p:cNvSpPr>
          <p:nvPr>
            <p:ph type="sldImg"/>
          </p:nvPr>
        </p:nvSpPr>
        <p:spPr/>
        <p:txBody>
          <a:bodyPr/>
          <a:p>
            <a:endParaRPr lang="en-US"/>
          </a:p>
        </p:txBody>
      </p:sp>
      <p:sp>
        <p:nvSpPr>
          <p:cNvPr id="1048704" name="Notes Placeholder 2"/>
          <p:cNvSpPr>
            <a:spLocks noGrp="1"/>
          </p:cNvSpPr>
          <p:nvPr>
            <p:ph type="body" idx="1"/>
          </p:nvPr>
        </p:nvSpPr>
        <p:spPr/>
        <p:txBody>
          <a:bodyPr/>
          <a:p>
            <a:endParaRPr dirty="0" lang="en-US"/>
          </a:p>
        </p:txBody>
      </p:sp>
      <p:sp>
        <p:nvSpPr>
          <p:cNvPr id="1048705" name="Slide Number Placeholder 3"/>
          <p:cNvSpPr>
            <a:spLocks noGrp="1"/>
          </p:cNvSpPr>
          <p:nvPr>
            <p:ph type="sldNum" sz="quarter" idx="10"/>
          </p:nvPr>
        </p:nvSpPr>
        <p:spPr/>
        <p:txBody>
          <a:bodyPr/>
          <a:p>
            <a:fld id="{F7021451-1387-4CA6-816F-3879F97B5CBC}" type="slidenum">
              <a:rPr lang="en-US"/>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76" name=""/>
        <p:cNvGrpSpPr/>
        <p:nvPr/>
      </p:nvGrpSpPr>
      <p:grpSpPr>
        <a:xfrm>
          <a:off x="0" y="0"/>
          <a:ext cx="0" cy="0"/>
          <a:chOff x="0" y="0"/>
          <a:chExt cx="0" cy="0"/>
        </a:xfrm>
      </p:grpSpPr>
      <p:sp>
        <p:nvSpPr>
          <p:cNvPr id="1048713" name="Slide Image Placeholder 1"/>
          <p:cNvSpPr>
            <a:spLocks noChangeAspect="1" noRot="1" noGrp="1"/>
          </p:cNvSpPr>
          <p:nvPr>
            <p:ph type="sldImg"/>
          </p:nvPr>
        </p:nvSpPr>
        <p:spPr/>
        <p:txBody>
          <a:bodyPr/>
          <a:p>
            <a:endParaRPr lang="en-US"/>
          </a:p>
        </p:txBody>
      </p:sp>
      <p:sp>
        <p:nvSpPr>
          <p:cNvPr id="1048714" name="Notes Placeholder 2"/>
          <p:cNvSpPr>
            <a:spLocks noGrp="1"/>
          </p:cNvSpPr>
          <p:nvPr>
            <p:ph type="body" idx="1"/>
          </p:nvPr>
        </p:nvSpPr>
        <p:spPr/>
        <p:txBody>
          <a:bodyPr/>
          <a:p>
            <a:endParaRPr dirty="0" lang="en-US"/>
          </a:p>
        </p:txBody>
      </p:sp>
      <p:sp>
        <p:nvSpPr>
          <p:cNvPr id="1048715" name="Slide Number Placeholder 3"/>
          <p:cNvSpPr>
            <a:spLocks noGrp="1"/>
          </p:cNvSpPr>
          <p:nvPr>
            <p:ph type="sldNum" sz="quarter" idx="10"/>
          </p:nvPr>
        </p:nvSpPr>
        <p:spPr/>
        <p:txBody>
          <a:bodyPr/>
          <a:p>
            <a:fld id="{F7021451-1387-4CA6-816F-3879F97B5CBC}" type="slidenum">
              <a:rPr lang="en-US"/>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79" name=""/>
        <p:cNvGrpSpPr/>
        <p:nvPr/>
      </p:nvGrpSpPr>
      <p:grpSpPr>
        <a:xfrm>
          <a:off x="0" y="0"/>
          <a:ext cx="0" cy="0"/>
          <a:chOff x="0" y="0"/>
          <a:chExt cx="0" cy="0"/>
        </a:xfrm>
      </p:grpSpPr>
      <p:sp>
        <p:nvSpPr>
          <p:cNvPr id="1048721" name="Slide Image Placeholder 1"/>
          <p:cNvSpPr>
            <a:spLocks noChangeAspect="1" noRot="1" noGrp="1"/>
          </p:cNvSpPr>
          <p:nvPr>
            <p:ph type="sldImg"/>
          </p:nvPr>
        </p:nvSpPr>
        <p:spPr/>
        <p:txBody>
          <a:bodyPr/>
          <a:p>
            <a:endParaRPr lang="en-US"/>
          </a:p>
        </p:txBody>
      </p:sp>
      <p:sp>
        <p:nvSpPr>
          <p:cNvPr id="1048722" name="Notes Placeholder 2"/>
          <p:cNvSpPr>
            <a:spLocks noGrp="1"/>
          </p:cNvSpPr>
          <p:nvPr>
            <p:ph type="body" idx="1"/>
          </p:nvPr>
        </p:nvSpPr>
        <p:spPr/>
        <p:txBody>
          <a:bodyPr/>
          <a:p>
            <a:endParaRPr dirty="0" lang="en-US"/>
          </a:p>
        </p:txBody>
      </p:sp>
      <p:sp>
        <p:nvSpPr>
          <p:cNvPr id="1048723" name="Slide Number Placeholder 3"/>
          <p:cNvSpPr>
            <a:spLocks noGrp="1"/>
          </p:cNvSpPr>
          <p:nvPr>
            <p:ph type="sldNum" sz="quarter" idx="10"/>
          </p:nvPr>
        </p:nvSpPr>
        <p:spPr/>
        <p:txBody>
          <a:bodyPr/>
          <a:p>
            <a:fld id="{F7021451-1387-4CA6-816F-3879F97B5CBC}" type="slidenum">
              <a:rPr lang="en-US"/>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82" name=""/>
        <p:cNvGrpSpPr/>
        <p:nvPr/>
      </p:nvGrpSpPr>
      <p:grpSpPr>
        <a:xfrm>
          <a:off x="0" y="0"/>
          <a:ext cx="0" cy="0"/>
          <a:chOff x="0" y="0"/>
          <a:chExt cx="0" cy="0"/>
        </a:xfrm>
      </p:grpSpPr>
      <p:sp>
        <p:nvSpPr>
          <p:cNvPr id="1048729" name="Slide Image Placeholder 1"/>
          <p:cNvSpPr>
            <a:spLocks noChangeAspect="1" noRot="1" noGrp="1"/>
          </p:cNvSpPr>
          <p:nvPr>
            <p:ph type="sldImg"/>
          </p:nvPr>
        </p:nvSpPr>
        <p:spPr/>
        <p:txBody>
          <a:bodyPr/>
          <a:p>
            <a:endParaRPr lang="en-US"/>
          </a:p>
        </p:txBody>
      </p:sp>
      <p:sp>
        <p:nvSpPr>
          <p:cNvPr id="1048730" name="Notes Placeholder 2"/>
          <p:cNvSpPr>
            <a:spLocks noGrp="1"/>
          </p:cNvSpPr>
          <p:nvPr>
            <p:ph type="body" idx="1"/>
          </p:nvPr>
        </p:nvSpPr>
        <p:spPr/>
        <p:txBody>
          <a:bodyPr/>
          <a:p>
            <a:endParaRPr dirty="0" lang="en-US"/>
          </a:p>
        </p:txBody>
      </p:sp>
      <p:sp>
        <p:nvSpPr>
          <p:cNvPr id="1048731" name="Slide Number Placeholder 3"/>
          <p:cNvSpPr>
            <a:spLocks noGrp="1"/>
          </p:cNvSpPr>
          <p:nvPr>
            <p:ph type="sldNum" sz="quarter" idx="10"/>
          </p:nvPr>
        </p:nvSpPr>
        <p:spPr/>
        <p:txBody>
          <a:bodyPr/>
          <a:p>
            <a:fld id="{F7021451-1387-4CA6-816F-3879F97B5CBC}" type="slidenum">
              <a:rPr lang="en-US"/>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85" name=""/>
        <p:cNvGrpSpPr/>
        <p:nvPr/>
      </p:nvGrpSpPr>
      <p:grpSpPr>
        <a:xfrm>
          <a:off x="0" y="0"/>
          <a:ext cx="0" cy="0"/>
          <a:chOff x="0" y="0"/>
          <a:chExt cx="0" cy="0"/>
        </a:xfrm>
      </p:grpSpPr>
      <p:sp>
        <p:nvSpPr>
          <p:cNvPr id="1048737" name="Slide Image Placeholder 1"/>
          <p:cNvSpPr>
            <a:spLocks noChangeAspect="1" noRot="1" noGrp="1"/>
          </p:cNvSpPr>
          <p:nvPr>
            <p:ph type="sldImg"/>
          </p:nvPr>
        </p:nvSpPr>
        <p:spPr/>
        <p:txBody>
          <a:bodyPr/>
          <a:p>
            <a:endParaRPr lang="en-US"/>
          </a:p>
        </p:txBody>
      </p:sp>
      <p:sp>
        <p:nvSpPr>
          <p:cNvPr id="1048738" name="Notes Placeholder 2"/>
          <p:cNvSpPr>
            <a:spLocks noGrp="1"/>
          </p:cNvSpPr>
          <p:nvPr>
            <p:ph type="body" idx="1"/>
          </p:nvPr>
        </p:nvSpPr>
        <p:spPr/>
        <p:txBody>
          <a:bodyPr/>
          <a:p>
            <a:endParaRPr dirty="0" lang="en-US"/>
          </a:p>
        </p:txBody>
      </p:sp>
      <p:sp>
        <p:nvSpPr>
          <p:cNvPr id="1048739" name="Slide Number Placeholder 3"/>
          <p:cNvSpPr>
            <a:spLocks noGrp="1"/>
          </p:cNvSpPr>
          <p:nvPr>
            <p:ph type="sldNum" sz="quarter" idx="10"/>
          </p:nvPr>
        </p:nvSpPr>
        <p:spPr/>
        <p:txBody>
          <a:bodyPr/>
          <a:p>
            <a:fld id="{F7021451-1387-4CA6-816F-3879F97B5CBC}" type="slidenum">
              <a:rPr lang="en-US"/>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88" name=""/>
        <p:cNvGrpSpPr/>
        <p:nvPr/>
      </p:nvGrpSpPr>
      <p:grpSpPr>
        <a:xfrm>
          <a:off x="0" y="0"/>
          <a:ext cx="0" cy="0"/>
          <a:chOff x="0" y="0"/>
          <a:chExt cx="0" cy="0"/>
        </a:xfrm>
      </p:grpSpPr>
      <p:sp>
        <p:nvSpPr>
          <p:cNvPr id="1048744" name="Slide Image Placeholder 1"/>
          <p:cNvSpPr>
            <a:spLocks noChangeAspect="1" noRot="1" noGrp="1"/>
          </p:cNvSpPr>
          <p:nvPr>
            <p:ph type="sldImg"/>
          </p:nvPr>
        </p:nvSpPr>
        <p:spPr/>
        <p:txBody>
          <a:bodyPr/>
          <a:p>
            <a:endParaRPr lang="en-US"/>
          </a:p>
        </p:txBody>
      </p:sp>
      <p:sp>
        <p:nvSpPr>
          <p:cNvPr id="1048745" name="Notes Placeholder 2"/>
          <p:cNvSpPr>
            <a:spLocks noGrp="1"/>
          </p:cNvSpPr>
          <p:nvPr>
            <p:ph type="body" idx="1"/>
          </p:nvPr>
        </p:nvSpPr>
        <p:spPr/>
        <p:txBody>
          <a:bodyPr/>
          <a:p>
            <a:endParaRPr dirty="0" lang="en-US"/>
          </a:p>
        </p:txBody>
      </p:sp>
      <p:sp>
        <p:nvSpPr>
          <p:cNvPr id="1048746" name="Slide Number Placeholder 3"/>
          <p:cNvSpPr>
            <a:spLocks noGrp="1"/>
          </p:cNvSpPr>
          <p:nvPr>
            <p:ph type="sldNum" sz="quarter" idx="10"/>
          </p:nvPr>
        </p:nvSpPr>
        <p:spPr/>
        <p:txBody>
          <a:bodyPr/>
          <a:p>
            <a:fld id="{F7021451-1387-4CA6-816F-3879F97B5CBC}" type="slidenum">
              <a:rPr lang="en-US"/>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91" name=""/>
        <p:cNvGrpSpPr/>
        <p:nvPr/>
      </p:nvGrpSpPr>
      <p:grpSpPr>
        <a:xfrm>
          <a:off x="0" y="0"/>
          <a:ext cx="0" cy="0"/>
          <a:chOff x="0" y="0"/>
          <a:chExt cx="0" cy="0"/>
        </a:xfrm>
      </p:grpSpPr>
      <p:sp>
        <p:nvSpPr>
          <p:cNvPr id="1048752" name="Slide Image Placeholder 1"/>
          <p:cNvSpPr>
            <a:spLocks noChangeAspect="1" noRot="1" noGrp="1"/>
          </p:cNvSpPr>
          <p:nvPr>
            <p:ph type="sldImg"/>
          </p:nvPr>
        </p:nvSpPr>
        <p:spPr/>
        <p:txBody>
          <a:bodyPr/>
          <a:p>
            <a:endParaRPr lang="en-US"/>
          </a:p>
        </p:txBody>
      </p:sp>
      <p:sp>
        <p:nvSpPr>
          <p:cNvPr id="1048753" name="Notes Placeholder 2"/>
          <p:cNvSpPr>
            <a:spLocks noGrp="1"/>
          </p:cNvSpPr>
          <p:nvPr>
            <p:ph type="body" idx="1"/>
          </p:nvPr>
        </p:nvSpPr>
        <p:spPr/>
        <p:txBody>
          <a:bodyPr/>
          <a:p>
            <a:endParaRPr dirty="0" lang="en-US"/>
          </a:p>
        </p:txBody>
      </p:sp>
      <p:sp>
        <p:nvSpPr>
          <p:cNvPr id="1048754" name="Slide Number Placeholder 3"/>
          <p:cNvSpPr>
            <a:spLocks noGrp="1"/>
          </p:cNvSpPr>
          <p:nvPr>
            <p:ph type="sldNum" sz="quarter" idx="10"/>
          </p:nvPr>
        </p:nvSpPr>
        <p:spPr/>
        <p:txBody>
          <a:bodyPr/>
          <a:p>
            <a:fld id="{F7021451-1387-4CA6-816F-3879F97B5CBC}" type="slidenum">
              <a:rPr lang="en-US"/>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40" name=""/>
        <p:cNvGrpSpPr/>
        <p:nvPr/>
      </p:nvGrpSpPr>
      <p:grpSpPr>
        <a:xfrm>
          <a:off x="0" y="0"/>
          <a:ext cx="0" cy="0"/>
          <a:chOff x="0" y="0"/>
          <a:chExt cx="0" cy="0"/>
        </a:xfrm>
      </p:grpSpPr>
      <p:sp>
        <p:nvSpPr>
          <p:cNvPr id="1048606" name="Slide Image Placeholder 1"/>
          <p:cNvSpPr>
            <a:spLocks noChangeAspect="1" noRot="1" noGrp="1"/>
          </p:cNvSpPr>
          <p:nvPr>
            <p:ph type="sldImg"/>
          </p:nvPr>
        </p:nvSpPr>
        <p:spPr/>
        <p:txBody>
          <a:bodyPr/>
          <a:p>
            <a:endParaRPr lang="en-US"/>
          </a:p>
        </p:txBody>
      </p:sp>
      <p:sp>
        <p:nvSpPr>
          <p:cNvPr id="1048607" name="Notes Placeholder 2"/>
          <p:cNvSpPr>
            <a:spLocks noGrp="1"/>
          </p:cNvSpPr>
          <p:nvPr>
            <p:ph type="body" idx="1"/>
          </p:nvPr>
        </p:nvSpPr>
        <p:spPr/>
        <p:txBody>
          <a:bodyPr/>
          <a:p>
            <a:endParaRPr dirty="0" lang="en-US"/>
          </a:p>
        </p:txBody>
      </p:sp>
      <p:sp>
        <p:nvSpPr>
          <p:cNvPr id="1048608" name="Slide Number Placeholder 3"/>
          <p:cNvSpPr>
            <a:spLocks noGrp="1"/>
          </p:cNvSpPr>
          <p:nvPr>
            <p:ph type="sldNum" sz="quarter" idx="10"/>
          </p:nvPr>
        </p:nvSpPr>
        <p:spPr/>
        <p:txBody>
          <a:bodyPr/>
          <a:p>
            <a:fld id="{F7021451-1387-4CA6-816F-3879F97B5CBC}" type="slidenum">
              <a:rPr lang="en-US"/>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94" name=""/>
        <p:cNvGrpSpPr/>
        <p:nvPr/>
      </p:nvGrpSpPr>
      <p:grpSpPr>
        <a:xfrm>
          <a:off x="0" y="0"/>
          <a:ext cx="0" cy="0"/>
          <a:chOff x="0" y="0"/>
          <a:chExt cx="0" cy="0"/>
        </a:xfrm>
      </p:grpSpPr>
      <p:sp>
        <p:nvSpPr>
          <p:cNvPr id="1048767" name="Slide Image Placeholder 1"/>
          <p:cNvSpPr>
            <a:spLocks noChangeAspect="1" noRot="1" noGrp="1"/>
          </p:cNvSpPr>
          <p:nvPr>
            <p:ph type="sldImg"/>
          </p:nvPr>
        </p:nvSpPr>
        <p:spPr/>
        <p:txBody>
          <a:bodyPr/>
          <a:p>
            <a:endParaRPr lang="en-US"/>
          </a:p>
        </p:txBody>
      </p:sp>
      <p:sp>
        <p:nvSpPr>
          <p:cNvPr id="1048768" name="Notes Placeholder 2"/>
          <p:cNvSpPr>
            <a:spLocks noGrp="1"/>
          </p:cNvSpPr>
          <p:nvPr>
            <p:ph type="body" idx="1"/>
          </p:nvPr>
        </p:nvSpPr>
        <p:spPr/>
        <p:txBody>
          <a:bodyPr/>
          <a:p>
            <a:endParaRPr dirty="0" lang="en-US"/>
          </a:p>
        </p:txBody>
      </p:sp>
      <p:sp>
        <p:nvSpPr>
          <p:cNvPr id="1048769" name="Slide Number Placeholder 3"/>
          <p:cNvSpPr>
            <a:spLocks noGrp="1"/>
          </p:cNvSpPr>
          <p:nvPr>
            <p:ph type="sldNum" sz="quarter" idx="10"/>
          </p:nvPr>
        </p:nvSpPr>
        <p:spPr/>
        <p:txBody>
          <a:bodyPr/>
          <a:p>
            <a:fld id="{F7021451-1387-4CA6-816F-3879F97B5CBC}" type="slidenum">
              <a:rPr lang="en-US"/>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97" name=""/>
        <p:cNvGrpSpPr/>
        <p:nvPr/>
      </p:nvGrpSpPr>
      <p:grpSpPr>
        <a:xfrm>
          <a:off x="0" y="0"/>
          <a:ext cx="0" cy="0"/>
          <a:chOff x="0" y="0"/>
          <a:chExt cx="0" cy="0"/>
        </a:xfrm>
      </p:grpSpPr>
      <p:sp>
        <p:nvSpPr>
          <p:cNvPr id="1048775" name="Slide Image Placeholder 1"/>
          <p:cNvSpPr>
            <a:spLocks noChangeAspect="1" noRot="1" noGrp="1"/>
          </p:cNvSpPr>
          <p:nvPr>
            <p:ph type="sldImg"/>
          </p:nvPr>
        </p:nvSpPr>
        <p:spPr/>
        <p:txBody>
          <a:bodyPr/>
          <a:p>
            <a:endParaRPr lang="en-US"/>
          </a:p>
        </p:txBody>
      </p:sp>
      <p:sp>
        <p:nvSpPr>
          <p:cNvPr id="1048776" name="Notes Placeholder 2"/>
          <p:cNvSpPr>
            <a:spLocks noGrp="1"/>
          </p:cNvSpPr>
          <p:nvPr>
            <p:ph type="body" idx="1"/>
          </p:nvPr>
        </p:nvSpPr>
        <p:spPr/>
        <p:txBody>
          <a:bodyPr/>
          <a:p>
            <a:endParaRPr dirty="0" lang="en-US"/>
          </a:p>
        </p:txBody>
      </p:sp>
      <p:sp>
        <p:nvSpPr>
          <p:cNvPr id="1048777" name="Slide Number Placeholder 3"/>
          <p:cNvSpPr>
            <a:spLocks noGrp="1"/>
          </p:cNvSpPr>
          <p:nvPr>
            <p:ph type="sldNum" sz="quarter" idx="10"/>
          </p:nvPr>
        </p:nvSpPr>
        <p:spPr/>
        <p:txBody>
          <a:bodyPr/>
          <a:p>
            <a:fld id="{F7021451-1387-4CA6-816F-3879F97B5CBC}" type="slidenum">
              <a:rPr lang="en-US"/>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00" name=""/>
        <p:cNvGrpSpPr/>
        <p:nvPr/>
      </p:nvGrpSpPr>
      <p:grpSpPr>
        <a:xfrm>
          <a:off x="0" y="0"/>
          <a:ext cx="0" cy="0"/>
          <a:chOff x="0" y="0"/>
          <a:chExt cx="0" cy="0"/>
        </a:xfrm>
      </p:grpSpPr>
      <p:sp>
        <p:nvSpPr>
          <p:cNvPr id="1048785" name="Slide Image Placeholder 1"/>
          <p:cNvSpPr>
            <a:spLocks noChangeAspect="1" noRot="1" noGrp="1"/>
          </p:cNvSpPr>
          <p:nvPr>
            <p:ph type="sldImg"/>
          </p:nvPr>
        </p:nvSpPr>
        <p:spPr/>
        <p:txBody>
          <a:bodyPr/>
          <a:p>
            <a:endParaRPr lang="en-US"/>
          </a:p>
        </p:txBody>
      </p:sp>
      <p:sp>
        <p:nvSpPr>
          <p:cNvPr id="1048786" name="Notes Placeholder 2"/>
          <p:cNvSpPr>
            <a:spLocks noGrp="1"/>
          </p:cNvSpPr>
          <p:nvPr>
            <p:ph type="body" idx="1"/>
          </p:nvPr>
        </p:nvSpPr>
        <p:spPr/>
        <p:txBody>
          <a:bodyPr/>
          <a:p>
            <a:endParaRPr dirty="0" lang="en-US"/>
          </a:p>
        </p:txBody>
      </p:sp>
      <p:sp>
        <p:nvSpPr>
          <p:cNvPr id="1048787" name="Slide Number Placeholder 3"/>
          <p:cNvSpPr>
            <a:spLocks noGrp="1"/>
          </p:cNvSpPr>
          <p:nvPr>
            <p:ph type="sldNum" sz="quarter" idx="10"/>
          </p:nvPr>
        </p:nvSpPr>
        <p:spPr/>
        <p:txBody>
          <a:bodyPr/>
          <a:p>
            <a:fld id="{F7021451-1387-4CA6-816F-3879F97B5CBC}" type="slidenum">
              <a:rPr lang="en-US"/>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03" name=""/>
        <p:cNvGrpSpPr/>
        <p:nvPr/>
      </p:nvGrpSpPr>
      <p:grpSpPr>
        <a:xfrm>
          <a:off x="0" y="0"/>
          <a:ext cx="0" cy="0"/>
          <a:chOff x="0" y="0"/>
          <a:chExt cx="0" cy="0"/>
        </a:xfrm>
      </p:grpSpPr>
      <p:sp>
        <p:nvSpPr>
          <p:cNvPr id="1048793" name="Slide Image Placeholder 1"/>
          <p:cNvSpPr>
            <a:spLocks noChangeAspect="1" noRot="1" noGrp="1"/>
          </p:cNvSpPr>
          <p:nvPr>
            <p:ph type="sldImg"/>
          </p:nvPr>
        </p:nvSpPr>
        <p:spPr/>
        <p:txBody>
          <a:bodyPr/>
          <a:p>
            <a:endParaRPr lang="en-US"/>
          </a:p>
        </p:txBody>
      </p:sp>
      <p:sp>
        <p:nvSpPr>
          <p:cNvPr id="1048794" name="Notes Placeholder 2"/>
          <p:cNvSpPr>
            <a:spLocks noGrp="1"/>
          </p:cNvSpPr>
          <p:nvPr>
            <p:ph type="body" idx="1"/>
          </p:nvPr>
        </p:nvSpPr>
        <p:spPr/>
        <p:txBody>
          <a:bodyPr/>
          <a:p>
            <a:endParaRPr dirty="0" lang="en-US"/>
          </a:p>
        </p:txBody>
      </p:sp>
      <p:sp>
        <p:nvSpPr>
          <p:cNvPr id="1048795" name="Slide Number Placeholder 3"/>
          <p:cNvSpPr>
            <a:spLocks noGrp="1"/>
          </p:cNvSpPr>
          <p:nvPr>
            <p:ph type="sldNum" sz="quarter" idx="10"/>
          </p:nvPr>
        </p:nvSpPr>
        <p:spPr/>
        <p:txBody>
          <a:bodyPr/>
          <a:p>
            <a:fld id="{F7021451-1387-4CA6-816F-3879F97B5CBC}" type="slidenum">
              <a:rPr lang="en-US"/>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06" name=""/>
        <p:cNvGrpSpPr/>
        <p:nvPr/>
      </p:nvGrpSpPr>
      <p:grpSpPr>
        <a:xfrm>
          <a:off x="0" y="0"/>
          <a:ext cx="0" cy="0"/>
          <a:chOff x="0" y="0"/>
          <a:chExt cx="0" cy="0"/>
        </a:xfrm>
      </p:grpSpPr>
      <p:sp>
        <p:nvSpPr>
          <p:cNvPr id="1048801" name="Slide Image Placeholder 1"/>
          <p:cNvSpPr>
            <a:spLocks noChangeAspect="1" noRot="1" noGrp="1"/>
          </p:cNvSpPr>
          <p:nvPr>
            <p:ph type="sldImg"/>
          </p:nvPr>
        </p:nvSpPr>
        <p:spPr/>
        <p:txBody>
          <a:bodyPr/>
          <a:p>
            <a:endParaRPr lang="en-US"/>
          </a:p>
        </p:txBody>
      </p:sp>
      <p:sp>
        <p:nvSpPr>
          <p:cNvPr id="1048802" name="Notes Placeholder 2"/>
          <p:cNvSpPr>
            <a:spLocks noGrp="1"/>
          </p:cNvSpPr>
          <p:nvPr>
            <p:ph type="body" idx="1"/>
          </p:nvPr>
        </p:nvSpPr>
        <p:spPr/>
        <p:txBody>
          <a:bodyPr/>
          <a:p>
            <a:endParaRPr dirty="0" lang="en-US"/>
          </a:p>
        </p:txBody>
      </p:sp>
      <p:sp>
        <p:nvSpPr>
          <p:cNvPr id="1048803" name="Slide Number Placeholder 3"/>
          <p:cNvSpPr>
            <a:spLocks noGrp="1"/>
          </p:cNvSpPr>
          <p:nvPr>
            <p:ph type="sldNum" sz="quarter" idx="10"/>
          </p:nvPr>
        </p:nvSpPr>
        <p:spPr/>
        <p:txBody>
          <a:bodyPr/>
          <a:p>
            <a:fld id="{F7021451-1387-4CA6-816F-3879F97B5CBC}" type="slidenum">
              <a:rPr lang="en-US"/>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09" name=""/>
        <p:cNvGrpSpPr/>
        <p:nvPr/>
      </p:nvGrpSpPr>
      <p:grpSpPr>
        <a:xfrm>
          <a:off x="0" y="0"/>
          <a:ext cx="0" cy="0"/>
          <a:chOff x="0" y="0"/>
          <a:chExt cx="0" cy="0"/>
        </a:xfrm>
      </p:grpSpPr>
      <p:sp>
        <p:nvSpPr>
          <p:cNvPr id="1048809" name="Slide Image Placeholder 1"/>
          <p:cNvSpPr>
            <a:spLocks noChangeAspect="1" noRot="1" noGrp="1"/>
          </p:cNvSpPr>
          <p:nvPr>
            <p:ph type="sldImg"/>
          </p:nvPr>
        </p:nvSpPr>
        <p:spPr/>
        <p:txBody>
          <a:bodyPr/>
          <a:p>
            <a:endParaRPr lang="en-US"/>
          </a:p>
        </p:txBody>
      </p:sp>
      <p:sp>
        <p:nvSpPr>
          <p:cNvPr id="1048810" name="Notes Placeholder 2"/>
          <p:cNvSpPr>
            <a:spLocks noGrp="1"/>
          </p:cNvSpPr>
          <p:nvPr>
            <p:ph type="body" idx="1"/>
          </p:nvPr>
        </p:nvSpPr>
        <p:spPr/>
        <p:txBody>
          <a:bodyPr/>
          <a:p>
            <a:endParaRPr dirty="0" lang="en-US"/>
          </a:p>
        </p:txBody>
      </p:sp>
      <p:sp>
        <p:nvSpPr>
          <p:cNvPr id="1048811" name="Slide Number Placeholder 3"/>
          <p:cNvSpPr>
            <a:spLocks noGrp="1"/>
          </p:cNvSpPr>
          <p:nvPr>
            <p:ph type="sldNum" sz="quarter" idx="10"/>
          </p:nvPr>
        </p:nvSpPr>
        <p:spPr/>
        <p:txBody>
          <a:bodyPr/>
          <a:p>
            <a:fld id="{F7021451-1387-4CA6-816F-3879F97B5CBC}" type="slidenum">
              <a:rPr lang="en-US"/>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12" name=""/>
        <p:cNvGrpSpPr/>
        <p:nvPr/>
      </p:nvGrpSpPr>
      <p:grpSpPr>
        <a:xfrm>
          <a:off x="0" y="0"/>
          <a:ext cx="0" cy="0"/>
          <a:chOff x="0" y="0"/>
          <a:chExt cx="0" cy="0"/>
        </a:xfrm>
      </p:grpSpPr>
      <p:sp>
        <p:nvSpPr>
          <p:cNvPr id="1048817" name="Slide Image Placeholder 1"/>
          <p:cNvSpPr>
            <a:spLocks noChangeAspect="1" noRot="1" noGrp="1"/>
          </p:cNvSpPr>
          <p:nvPr>
            <p:ph type="sldImg"/>
          </p:nvPr>
        </p:nvSpPr>
        <p:spPr/>
        <p:txBody>
          <a:bodyPr/>
          <a:p>
            <a:endParaRPr lang="en-US"/>
          </a:p>
        </p:txBody>
      </p:sp>
      <p:sp>
        <p:nvSpPr>
          <p:cNvPr id="1048818" name="Notes Placeholder 2"/>
          <p:cNvSpPr>
            <a:spLocks noGrp="1"/>
          </p:cNvSpPr>
          <p:nvPr>
            <p:ph type="body" idx="1"/>
          </p:nvPr>
        </p:nvSpPr>
        <p:spPr/>
        <p:txBody>
          <a:bodyPr/>
          <a:p>
            <a:endParaRPr dirty="0" lang="en-US"/>
          </a:p>
        </p:txBody>
      </p:sp>
      <p:sp>
        <p:nvSpPr>
          <p:cNvPr id="1048819" name="Slide Number Placeholder 3"/>
          <p:cNvSpPr>
            <a:spLocks noGrp="1"/>
          </p:cNvSpPr>
          <p:nvPr>
            <p:ph type="sldNum" sz="quarter" idx="10"/>
          </p:nvPr>
        </p:nvSpPr>
        <p:spPr/>
        <p:txBody>
          <a:bodyPr/>
          <a:p>
            <a:fld id="{F7021451-1387-4CA6-816F-3879F97B5CBC}" type="slidenum">
              <a:rPr lang="en-US"/>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15" name=""/>
        <p:cNvGrpSpPr/>
        <p:nvPr/>
      </p:nvGrpSpPr>
      <p:grpSpPr>
        <a:xfrm>
          <a:off x="0" y="0"/>
          <a:ext cx="0" cy="0"/>
          <a:chOff x="0" y="0"/>
          <a:chExt cx="0" cy="0"/>
        </a:xfrm>
      </p:grpSpPr>
      <p:sp>
        <p:nvSpPr>
          <p:cNvPr id="1048825" name="Slide Image Placeholder 1"/>
          <p:cNvSpPr>
            <a:spLocks noChangeAspect="1" noRot="1" noGrp="1"/>
          </p:cNvSpPr>
          <p:nvPr>
            <p:ph type="sldImg"/>
          </p:nvPr>
        </p:nvSpPr>
        <p:spPr/>
        <p:txBody>
          <a:bodyPr/>
          <a:p>
            <a:endParaRPr lang="en-US"/>
          </a:p>
        </p:txBody>
      </p:sp>
      <p:sp>
        <p:nvSpPr>
          <p:cNvPr id="1048826" name="Notes Placeholder 2"/>
          <p:cNvSpPr>
            <a:spLocks noGrp="1"/>
          </p:cNvSpPr>
          <p:nvPr>
            <p:ph type="body" idx="1"/>
          </p:nvPr>
        </p:nvSpPr>
        <p:spPr/>
        <p:txBody>
          <a:bodyPr/>
          <a:p>
            <a:endParaRPr dirty="0" lang="en-US"/>
          </a:p>
        </p:txBody>
      </p:sp>
      <p:sp>
        <p:nvSpPr>
          <p:cNvPr id="1048827" name="Slide Number Placeholder 3"/>
          <p:cNvSpPr>
            <a:spLocks noGrp="1"/>
          </p:cNvSpPr>
          <p:nvPr>
            <p:ph type="sldNum" sz="quarter" idx="10"/>
          </p:nvPr>
        </p:nvSpPr>
        <p:spPr/>
        <p:txBody>
          <a:bodyPr/>
          <a:p>
            <a:fld id="{F7021451-1387-4CA6-816F-3879F97B5CBC}" type="slidenum">
              <a:rPr lang="en-US"/>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18" name=""/>
        <p:cNvGrpSpPr/>
        <p:nvPr/>
      </p:nvGrpSpPr>
      <p:grpSpPr>
        <a:xfrm>
          <a:off x="0" y="0"/>
          <a:ext cx="0" cy="0"/>
          <a:chOff x="0" y="0"/>
          <a:chExt cx="0" cy="0"/>
        </a:xfrm>
      </p:grpSpPr>
      <p:sp>
        <p:nvSpPr>
          <p:cNvPr id="1048852" name="Slide Image Placeholder 1"/>
          <p:cNvSpPr>
            <a:spLocks noChangeAspect="1" noRot="1" noGrp="1"/>
          </p:cNvSpPr>
          <p:nvPr>
            <p:ph type="sldImg"/>
          </p:nvPr>
        </p:nvSpPr>
        <p:spPr/>
        <p:txBody>
          <a:bodyPr/>
          <a:p>
            <a:endParaRPr lang="en-US"/>
          </a:p>
        </p:txBody>
      </p:sp>
      <p:sp>
        <p:nvSpPr>
          <p:cNvPr id="1048853" name="Notes Placeholder 2"/>
          <p:cNvSpPr>
            <a:spLocks noGrp="1"/>
          </p:cNvSpPr>
          <p:nvPr>
            <p:ph type="body" idx="1"/>
          </p:nvPr>
        </p:nvSpPr>
        <p:spPr/>
        <p:txBody>
          <a:bodyPr/>
          <a:p>
            <a:endParaRPr dirty="0" lang="en-US"/>
          </a:p>
        </p:txBody>
      </p:sp>
      <p:sp>
        <p:nvSpPr>
          <p:cNvPr id="1048854" name="Slide Number Placeholder 3"/>
          <p:cNvSpPr>
            <a:spLocks noGrp="1"/>
          </p:cNvSpPr>
          <p:nvPr>
            <p:ph type="sldNum" sz="quarter" idx="10"/>
          </p:nvPr>
        </p:nvSpPr>
        <p:spPr/>
        <p:txBody>
          <a:bodyPr/>
          <a:p>
            <a:fld id="{F7021451-1387-4CA6-816F-3879F97B5CBC}" type="slidenum">
              <a:rPr lang="en-US"/>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21" name=""/>
        <p:cNvGrpSpPr/>
        <p:nvPr/>
      </p:nvGrpSpPr>
      <p:grpSpPr>
        <a:xfrm>
          <a:off x="0" y="0"/>
          <a:ext cx="0" cy="0"/>
          <a:chOff x="0" y="0"/>
          <a:chExt cx="0" cy="0"/>
        </a:xfrm>
      </p:grpSpPr>
      <p:sp>
        <p:nvSpPr>
          <p:cNvPr id="1048861" name="Slide Image Placeholder 1"/>
          <p:cNvSpPr>
            <a:spLocks noChangeAspect="1" noRot="1" noGrp="1"/>
          </p:cNvSpPr>
          <p:nvPr>
            <p:ph type="sldImg"/>
          </p:nvPr>
        </p:nvSpPr>
        <p:spPr/>
        <p:txBody>
          <a:bodyPr/>
          <a:p>
            <a:endParaRPr lang="en-US"/>
          </a:p>
        </p:txBody>
      </p:sp>
      <p:sp>
        <p:nvSpPr>
          <p:cNvPr id="1048862" name="Notes Placeholder 2"/>
          <p:cNvSpPr>
            <a:spLocks noGrp="1"/>
          </p:cNvSpPr>
          <p:nvPr>
            <p:ph type="body" idx="1"/>
          </p:nvPr>
        </p:nvSpPr>
        <p:spPr/>
        <p:txBody>
          <a:bodyPr/>
          <a:p>
            <a:endParaRPr dirty="0" lang="en-US"/>
          </a:p>
        </p:txBody>
      </p:sp>
      <p:sp>
        <p:nvSpPr>
          <p:cNvPr id="1048863" name="Slide Number Placeholder 3"/>
          <p:cNvSpPr>
            <a:spLocks noGrp="1"/>
          </p:cNvSpPr>
          <p:nvPr>
            <p:ph type="sldNum" sz="quarter" idx="10"/>
          </p:nvPr>
        </p:nvSpPr>
        <p:spPr/>
        <p:txBody>
          <a:bodyPr/>
          <a:p>
            <a:fld id="{F7021451-1387-4CA6-816F-3879F97B5CBC}" type="slidenum">
              <a:rPr lang="en-US"/>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43" name=""/>
        <p:cNvGrpSpPr/>
        <p:nvPr/>
      </p:nvGrpSpPr>
      <p:grpSpPr>
        <a:xfrm>
          <a:off x="0" y="0"/>
          <a:ext cx="0" cy="0"/>
          <a:chOff x="0" y="0"/>
          <a:chExt cx="0" cy="0"/>
        </a:xfrm>
      </p:grpSpPr>
      <p:sp>
        <p:nvSpPr>
          <p:cNvPr id="1048616" name="Slide Image Placeholder 1"/>
          <p:cNvSpPr>
            <a:spLocks noChangeAspect="1" noRot="1" noGrp="1"/>
          </p:cNvSpPr>
          <p:nvPr>
            <p:ph type="sldImg"/>
          </p:nvPr>
        </p:nvSpPr>
        <p:spPr/>
        <p:txBody>
          <a:bodyPr/>
          <a:p>
            <a:endParaRPr lang="en-US"/>
          </a:p>
        </p:txBody>
      </p:sp>
      <p:sp>
        <p:nvSpPr>
          <p:cNvPr id="1048617" name="Notes Placeholder 2"/>
          <p:cNvSpPr>
            <a:spLocks noGrp="1"/>
          </p:cNvSpPr>
          <p:nvPr>
            <p:ph type="body" idx="1"/>
          </p:nvPr>
        </p:nvSpPr>
        <p:spPr/>
        <p:txBody>
          <a:bodyPr/>
          <a:p>
            <a:endParaRPr dirty="0" lang="en-US"/>
          </a:p>
        </p:txBody>
      </p:sp>
      <p:sp>
        <p:nvSpPr>
          <p:cNvPr id="1048618" name="Slide Number Placeholder 3"/>
          <p:cNvSpPr>
            <a:spLocks noGrp="1"/>
          </p:cNvSpPr>
          <p:nvPr>
            <p:ph type="sldNum" sz="quarter" idx="10"/>
          </p:nvPr>
        </p:nvSpPr>
        <p:spPr/>
        <p:txBody>
          <a:bodyPr/>
          <a:p>
            <a:fld id="{F7021451-1387-4CA6-816F-3879F97B5CBC}" type="slidenum">
              <a:rPr lang="en-US"/>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24" name=""/>
        <p:cNvGrpSpPr/>
        <p:nvPr/>
      </p:nvGrpSpPr>
      <p:grpSpPr>
        <a:xfrm>
          <a:off x="0" y="0"/>
          <a:ext cx="0" cy="0"/>
          <a:chOff x="0" y="0"/>
          <a:chExt cx="0" cy="0"/>
        </a:xfrm>
      </p:grpSpPr>
      <p:sp>
        <p:nvSpPr>
          <p:cNvPr id="1048872" name="Slide Image Placeholder 1"/>
          <p:cNvSpPr>
            <a:spLocks noChangeAspect="1" noRot="1" noGrp="1"/>
          </p:cNvSpPr>
          <p:nvPr>
            <p:ph type="sldImg"/>
          </p:nvPr>
        </p:nvSpPr>
        <p:spPr/>
        <p:txBody>
          <a:bodyPr/>
          <a:p>
            <a:endParaRPr lang="en-US"/>
          </a:p>
        </p:txBody>
      </p:sp>
      <p:sp>
        <p:nvSpPr>
          <p:cNvPr id="1048873" name="Notes Placeholder 2"/>
          <p:cNvSpPr>
            <a:spLocks noGrp="1"/>
          </p:cNvSpPr>
          <p:nvPr>
            <p:ph type="body" idx="1"/>
          </p:nvPr>
        </p:nvSpPr>
        <p:spPr/>
        <p:txBody>
          <a:bodyPr/>
          <a:p>
            <a:endParaRPr dirty="0" lang="en-US"/>
          </a:p>
        </p:txBody>
      </p:sp>
      <p:sp>
        <p:nvSpPr>
          <p:cNvPr id="1048874" name="Slide Number Placeholder 3"/>
          <p:cNvSpPr>
            <a:spLocks noGrp="1"/>
          </p:cNvSpPr>
          <p:nvPr>
            <p:ph type="sldNum" sz="quarter" idx="10"/>
          </p:nvPr>
        </p:nvSpPr>
        <p:spPr/>
        <p:txBody>
          <a:bodyPr/>
          <a:p>
            <a:fld id="{F7021451-1387-4CA6-816F-3879F97B5CBC}" type="slidenum">
              <a:rPr lang="en-US"/>
              <a:t>30</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46" name=""/>
        <p:cNvGrpSpPr/>
        <p:nvPr/>
      </p:nvGrpSpPr>
      <p:grpSpPr>
        <a:xfrm>
          <a:off x="0" y="0"/>
          <a:ext cx="0" cy="0"/>
          <a:chOff x="0" y="0"/>
          <a:chExt cx="0" cy="0"/>
        </a:xfrm>
      </p:grpSpPr>
      <p:sp>
        <p:nvSpPr>
          <p:cNvPr id="1048624" name="Slide Image Placeholder 1"/>
          <p:cNvSpPr>
            <a:spLocks noChangeAspect="1" noRot="1" noGrp="1"/>
          </p:cNvSpPr>
          <p:nvPr>
            <p:ph type="sldImg"/>
          </p:nvPr>
        </p:nvSpPr>
        <p:spPr/>
        <p:txBody>
          <a:bodyPr/>
          <a:p>
            <a:endParaRPr lang="en-US"/>
          </a:p>
        </p:txBody>
      </p:sp>
      <p:sp>
        <p:nvSpPr>
          <p:cNvPr id="1048625" name="Notes Placeholder 2"/>
          <p:cNvSpPr>
            <a:spLocks noGrp="1"/>
          </p:cNvSpPr>
          <p:nvPr>
            <p:ph type="body" idx="1"/>
          </p:nvPr>
        </p:nvSpPr>
        <p:spPr/>
        <p:txBody>
          <a:bodyPr/>
          <a:p>
            <a:endParaRPr dirty="0" lang="en-US"/>
          </a:p>
        </p:txBody>
      </p:sp>
      <p:sp>
        <p:nvSpPr>
          <p:cNvPr id="1048626" name="Slide Number Placeholder 3"/>
          <p:cNvSpPr>
            <a:spLocks noGrp="1"/>
          </p:cNvSpPr>
          <p:nvPr>
            <p:ph type="sldNum" sz="quarter" idx="10"/>
          </p:nvPr>
        </p:nvSpPr>
        <p:spPr/>
        <p:txBody>
          <a:bodyPr/>
          <a:p>
            <a:fld id="{F7021451-1387-4CA6-816F-3879F97B5CBC}" type="slidenum">
              <a:rPr lang="en-US"/>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49" name=""/>
        <p:cNvGrpSpPr/>
        <p:nvPr/>
      </p:nvGrpSpPr>
      <p:grpSpPr>
        <a:xfrm>
          <a:off x="0" y="0"/>
          <a:ext cx="0" cy="0"/>
          <a:chOff x="0" y="0"/>
          <a:chExt cx="0" cy="0"/>
        </a:xfrm>
      </p:grpSpPr>
      <p:sp>
        <p:nvSpPr>
          <p:cNvPr id="1048634" name="Slide Image Placeholder 1"/>
          <p:cNvSpPr>
            <a:spLocks noChangeAspect="1" noRot="1" noGrp="1"/>
          </p:cNvSpPr>
          <p:nvPr>
            <p:ph type="sldImg"/>
          </p:nvPr>
        </p:nvSpPr>
        <p:spPr/>
        <p:txBody>
          <a:bodyPr/>
          <a:p>
            <a:endParaRPr lang="en-US"/>
          </a:p>
        </p:txBody>
      </p:sp>
      <p:sp>
        <p:nvSpPr>
          <p:cNvPr id="1048635" name="Notes Placeholder 2"/>
          <p:cNvSpPr>
            <a:spLocks noGrp="1"/>
          </p:cNvSpPr>
          <p:nvPr>
            <p:ph type="body" idx="1"/>
          </p:nvPr>
        </p:nvSpPr>
        <p:spPr/>
        <p:txBody>
          <a:bodyPr/>
          <a:p>
            <a:endParaRPr dirty="0" lang="en-US"/>
          </a:p>
        </p:txBody>
      </p:sp>
      <p:sp>
        <p:nvSpPr>
          <p:cNvPr id="1048636" name="Slide Number Placeholder 3"/>
          <p:cNvSpPr>
            <a:spLocks noGrp="1"/>
          </p:cNvSpPr>
          <p:nvPr>
            <p:ph type="sldNum" sz="quarter" idx="10"/>
          </p:nvPr>
        </p:nvSpPr>
        <p:spPr/>
        <p:txBody>
          <a:bodyPr/>
          <a:p>
            <a:fld id="{F7021451-1387-4CA6-816F-3879F97B5CBC}" type="slidenum">
              <a:rPr lang="en-US"/>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52" name=""/>
        <p:cNvGrpSpPr/>
        <p:nvPr/>
      </p:nvGrpSpPr>
      <p:grpSpPr>
        <a:xfrm>
          <a:off x="0" y="0"/>
          <a:ext cx="0" cy="0"/>
          <a:chOff x="0" y="0"/>
          <a:chExt cx="0" cy="0"/>
        </a:xfrm>
      </p:grpSpPr>
      <p:sp>
        <p:nvSpPr>
          <p:cNvPr id="1048644" name="Slide Image Placeholder 1"/>
          <p:cNvSpPr>
            <a:spLocks noChangeAspect="1" noRot="1" noGrp="1"/>
          </p:cNvSpPr>
          <p:nvPr>
            <p:ph type="sldImg"/>
          </p:nvPr>
        </p:nvSpPr>
        <p:spPr/>
        <p:txBody>
          <a:bodyPr/>
          <a:p>
            <a:endParaRPr lang="en-US"/>
          </a:p>
        </p:txBody>
      </p:sp>
      <p:sp>
        <p:nvSpPr>
          <p:cNvPr id="1048645" name="Notes Placeholder 2"/>
          <p:cNvSpPr>
            <a:spLocks noGrp="1"/>
          </p:cNvSpPr>
          <p:nvPr>
            <p:ph type="body" idx="1"/>
          </p:nvPr>
        </p:nvSpPr>
        <p:spPr/>
        <p:txBody>
          <a:bodyPr/>
          <a:p>
            <a:endParaRPr dirty="0" lang="en-US"/>
          </a:p>
        </p:txBody>
      </p:sp>
      <p:sp>
        <p:nvSpPr>
          <p:cNvPr id="1048646" name="Slide Number Placeholder 3"/>
          <p:cNvSpPr>
            <a:spLocks noGrp="1"/>
          </p:cNvSpPr>
          <p:nvPr>
            <p:ph type="sldNum" sz="quarter" idx="10"/>
          </p:nvPr>
        </p:nvSpPr>
        <p:spPr/>
        <p:txBody>
          <a:bodyPr/>
          <a:p>
            <a:fld id="{F7021451-1387-4CA6-816F-3879F97B5CBC}" type="slidenum">
              <a:rPr lang="en-US"/>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55" name=""/>
        <p:cNvGrpSpPr/>
        <p:nvPr/>
      </p:nvGrpSpPr>
      <p:grpSpPr>
        <a:xfrm>
          <a:off x="0" y="0"/>
          <a:ext cx="0" cy="0"/>
          <a:chOff x="0" y="0"/>
          <a:chExt cx="0" cy="0"/>
        </a:xfrm>
      </p:grpSpPr>
      <p:sp>
        <p:nvSpPr>
          <p:cNvPr id="1048652" name="Slide Image Placeholder 1"/>
          <p:cNvSpPr>
            <a:spLocks noChangeAspect="1" noRot="1" noGrp="1"/>
          </p:cNvSpPr>
          <p:nvPr>
            <p:ph type="sldImg"/>
          </p:nvPr>
        </p:nvSpPr>
        <p:spPr/>
        <p:txBody>
          <a:bodyPr/>
          <a:p>
            <a:endParaRPr lang="en-US"/>
          </a:p>
        </p:txBody>
      </p:sp>
      <p:sp>
        <p:nvSpPr>
          <p:cNvPr id="1048653" name="Notes Placeholder 2"/>
          <p:cNvSpPr>
            <a:spLocks noGrp="1"/>
          </p:cNvSpPr>
          <p:nvPr>
            <p:ph type="body" idx="1"/>
          </p:nvPr>
        </p:nvSpPr>
        <p:spPr/>
        <p:txBody>
          <a:bodyPr/>
          <a:p>
            <a:endParaRPr dirty="0" lang="en-US"/>
          </a:p>
        </p:txBody>
      </p:sp>
      <p:sp>
        <p:nvSpPr>
          <p:cNvPr id="1048654" name="Slide Number Placeholder 3"/>
          <p:cNvSpPr>
            <a:spLocks noGrp="1"/>
          </p:cNvSpPr>
          <p:nvPr>
            <p:ph type="sldNum" sz="quarter" idx="10"/>
          </p:nvPr>
        </p:nvSpPr>
        <p:spPr/>
        <p:txBody>
          <a:bodyPr/>
          <a:p>
            <a:fld id="{F7021451-1387-4CA6-816F-3879F97B5CBC}" type="slidenum">
              <a:rPr lang="en-US"/>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58" name=""/>
        <p:cNvGrpSpPr/>
        <p:nvPr/>
      </p:nvGrpSpPr>
      <p:grpSpPr>
        <a:xfrm>
          <a:off x="0" y="0"/>
          <a:ext cx="0" cy="0"/>
          <a:chOff x="0" y="0"/>
          <a:chExt cx="0" cy="0"/>
        </a:xfrm>
      </p:grpSpPr>
      <p:sp>
        <p:nvSpPr>
          <p:cNvPr id="1048662" name="Slide Image Placeholder 1"/>
          <p:cNvSpPr>
            <a:spLocks noChangeAspect="1" noRot="1" noGrp="1"/>
          </p:cNvSpPr>
          <p:nvPr>
            <p:ph type="sldImg"/>
          </p:nvPr>
        </p:nvSpPr>
        <p:spPr/>
        <p:txBody>
          <a:bodyPr/>
          <a:p>
            <a:endParaRPr lang="en-US"/>
          </a:p>
        </p:txBody>
      </p:sp>
      <p:sp>
        <p:nvSpPr>
          <p:cNvPr id="1048663" name="Notes Placeholder 2"/>
          <p:cNvSpPr>
            <a:spLocks noGrp="1"/>
          </p:cNvSpPr>
          <p:nvPr>
            <p:ph type="body" idx="1"/>
          </p:nvPr>
        </p:nvSpPr>
        <p:spPr/>
        <p:txBody>
          <a:bodyPr/>
          <a:p>
            <a:endParaRPr dirty="0" lang="en-US"/>
          </a:p>
        </p:txBody>
      </p:sp>
      <p:sp>
        <p:nvSpPr>
          <p:cNvPr id="1048664" name="Slide Number Placeholder 3"/>
          <p:cNvSpPr>
            <a:spLocks noGrp="1"/>
          </p:cNvSpPr>
          <p:nvPr>
            <p:ph type="sldNum" sz="quarter" idx="10"/>
          </p:nvPr>
        </p:nvSpPr>
        <p:spPr/>
        <p:txBody>
          <a:bodyPr/>
          <a:p>
            <a:fld id="{F7021451-1387-4CA6-816F-3879F97B5CBC}" type="slidenum">
              <a:rPr lang="en-US"/>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61" name=""/>
        <p:cNvGrpSpPr/>
        <p:nvPr/>
      </p:nvGrpSpPr>
      <p:grpSpPr>
        <a:xfrm>
          <a:off x="0" y="0"/>
          <a:ext cx="0" cy="0"/>
          <a:chOff x="0" y="0"/>
          <a:chExt cx="0" cy="0"/>
        </a:xfrm>
      </p:grpSpPr>
      <p:sp>
        <p:nvSpPr>
          <p:cNvPr id="1048670" name="Slide Image Placeholder 1"/>
          <p:cNvSpPr>
            <a:spLocks noChangeAspect="1" noRot="1" noGrp="1"/>
          </p:cNvSpPr>
          <p:nvPr>
            <p:ph type="sldImg"/>
          </p:nvPr>
        </p:nvSpPr>
        <p:spPr/>
        <p:txBody>
          <a:bodyPr/>
          <a:p>
            <a:endParaRPr lang="en-US"/>
          </a:p>
        </p:txBody>
      </p:sp>
      <p:sp>
        <p:nvSpPr>
          <p:cNvPr id="1048671" name="Notes Placeholder 2"/>
          <p:cNvSpPr>
            <a:spLocks noGrp="1"/>
          </p:cNvSpPr>
          <p:nvPr>
            <p:ph type="body" idx="1"/>
          </p:nvPr>
        </p:nvSpPr>
        <p:spPr/>
        <p:txBody>
          <a:bodyPr/>
          <a:p>
            <a:endParaRPr dirty="0" lang="en-US"/>
          </a:p>
        </p:txBody>
      </p:sp>
      <p:sp>
        <p:nvSpPr>
          <p:cNvPr id="1048672" name="Slide Number Placeholder 3"/>
          <p:cNvSpPr>
            <a:spLocks noGrp="1"/>
          </p:cNvSpPr>
          <p:nvPr>
            <p:ph type="sldNum" sz="quarter" idx="10"/>
          </p:nvPr>
        </p:nvSpPr>
        <p:spPr/>
        <p:txBody>
          <a:bodyPr/>
          <a:p>
            <a:fld id="{F7021451-1387-4CA6-816F-3879F97B5CBC}" type="slidenum">
              <a:rPr lang="en-US"/>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4"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2" name=""/>
        <p:cNvGrpSpPr/>
        <p:nvPr/>
      </p:nvGrpSpPr>
      <p:grpSpPr>
        <a:xfrm>
          <a:off x="0" y="0"/>
          <a:ext cx="0" cy="0"/>
          <a:chOff x="0" y="0"/>
          <a:chExt cx="0" cy="0"/>
        </a:xfrm>
      </p:grpSpPr>
    </p:spTree>
  </p:cSld>
  <p:clrMap accent1="accent1" accent2="accent2" accent3="accent3" accent4="accent4" accent5="accent5" accent6="accent6" bg1="lt1" bg2="lt2" tx1="dk1" tx2="dk2" hlink="hlink" folHlink="folHlink"/>
  <p:sldLayoutIdLst>
    <p:sldLayoutId id="2147483649" r:id="rId1"/>
  </p:sldLayoutIdLst>
  <p:hf dt="0" ftr="0" hdr="0" sldNum="0"/>
  <p:txStyles>
    <p:titleStyle>
      <a:lvl1pPr algn="ctr" defTabSz="914400" eaLnBrk="1" hangingPunct="1" latinLnBrk="0" rtl="0">
        <a:spcBef>
          <a:spcPct val="0"/>
        </a:spcBef>
        <a:buNone/>
        <a:defRPr sz="4400" kern="1200">
          <a:solidFill>
            <a:schemeClr val="tx1"/>
          </a:solidFill>
          <a:latin typeface="+mj-lt"/>
          <a:ea typeface="+mj-ea"/>
          <a:cs typeface="+mj-cs"/>
        </a:defRPr>
      </a:lvl1pPr>
    </p:titleStyle>
    <p:bodyStyle>
      <a:lvl1pPr algn="l" defTabSz="914400" eaLnBrk="1" hangingPunct="1" indent="-342900" latinLnBrk="0" marL="342900" rtl="0">
        <a:spcBef>
          <a:spcPct val="20000"/>
        </a:spcBef>
        <a:buFont typeface="Arial" pitchFamily="34" charset="0"/>
        <a:buChar char="•"/>
        <a:defRPr sz="3200" kern="1200">
          <a:solidFill>
            <a:schemeClr val="tx1"/>
          </a:solidFill>
          <a:latin typeface="+mn-lt"/>
          <a:ea typeface="+mn-ea"/>
          <a:cs typeface="+mn-cs"/>
        </a:defRPr>
      </a:lvl1pPr>
      <a:lvl2pPr algn="l" defTabSz="914400" eaLnBrk="1" hangingPunct="1" indent="-285750" latinLnBrk="0" marL="742950" rtl="0">
        <a:spcBef>
          <a:spcPct val="20000"/>
        </a:spcBef>
        <a:buFont typeface="Arial" pitchFamily="34" charset="0"/>
        <a:buChar char="–"/>
        <a:defRPr sz="2800" kern="1200">
          <a:solidFill>
            <a:schemeClr val="tx1"/>
          </a:solidFill>
          <a:latin typeface="+mn-lt"/>
          <a:ea typeface="+mn-ea"/>
          <a:cs typeface="+mn-cs"/>
        </a:defRPr>
      </a:lvl2pPr>
      <a:lvl3pPr algn="l" defTabSz="914400" eaLnBrk="1" hangingPunct="1" indent="-228600" latinLnBrk="0" marL="1143000" rtl="0">
        <a:spcBef>
          <a:spcPct val="20000"/>
        </a:spcBef>
        <a:buFont typeface="Arial" pitchFamily="34" charset="0"/>
        <a:buChar char="•"/>
        <a:defRPr sz="2400" kern="1200">
          <a:solidFill>
            <a:schemeClr val="tx1"/>
          </a:solidFill>
          <a:latin typeface="+mn-lt"/>
          <a:ea typeface="+mn-ea"/>
          <a:cs typeface="+mn-cs"/>
        </a:defRPr>
      </a:lvl3pPr>
      <a:lvl4pPr algn="l" defTabSz="914400" eaLnBrk="1" hangingPunct="1" indent="-228600" latinLnBrk="0" marL="1600200" rtl="0">
        <a:spcBef>
          <a:spcPct val="20000"/>
        </a:spcBef>
        <a:buFont typeface="Arial" pitchFamily="34" charset="0"/>
        <a:buChar char="–"/>
        <a:defRPr sz="2000" kern="1200">
          <a:solidFill>
            <a:schemeClr val="tx1"/>
          </a:solidFill>
          <a:latin typeface="+mn-lt"/>
          <a:ea typeface="+mn-ea"/>
          <a:cs typeface="+mn-cs"/>
        </a:defRPr>
      </a:lvl4pPr>
      <a:lvl5pPr algn="l" defTabSz="914400" eaLnBrk="1" hangingPunct="1" indent="-228600" latinLnBrk="0" marL="2057400" rtl="0">
        <a:spcBef>
          <a:spcPct val="20000"/>
        </a:spcBef>
        <a:buFont typeface="Arial" pitchFamily="34" charset="0"/>
        <a:buChar char="»"/>
        <a:defRPr sz="2000" kern="1200">
          <a:solidFill>
            <a:schemeClr val="tx1"/>
          </a:solidFill>
          <a:latin typeface="+mn-lt"/>
          <a:ea typeface="+mn-ea"/>
          <a:cs typeface="+mn-cs"/>
        </a:defRPr>
      </a:lvl5pPr>
      <a:lvl6pPr algn="l" defTabSz="914400" eaLnBrk="1" hangingPunct="1" indent="-228600" latinLnBrk="0" marL="2514600" rtl="0">
        <a:spcBef>
          <a:spcPct val="20000"/>
        </a:spcBef>
        <a:buFont typeface="Arial" pitchFamily="34" charset="0"/>
        <a:buChar char="•"/>
        <a:defRPr sz="2000" kern="1200">
          <a:solidFill>
            <a:schemeClr val="tx1"/>
          </a:solidFill>
          <a:latin typeface="+mn-lt"/>
          <a:ea typeface="+mn-ea"/>
          <a:cs typeface="+mn-cs"/>
        </a:defRPr>
      </a:lvl6pPr>
      <a:lvl7pPr algn="l" defTabSz="914400" eaLnBrk="1" hangingPunct="1" indent="-228600" latinLnBrk="0" marL="2971800" rtl="0">
        <a:spcBef>
          <a:spcPct val="20000"/>
        </a:spcBef>
        <a:buFont typeface="Arial" pitchFamily="34" charset="0"/>
        <a:buChar char="•"/>
        <a:defRPr sz="2000" kern="1200">
          <a:solidFill>
            <a:schemeClr val="tx1"/>
          </a:solidFill>
          <a:latin typeface="+mn-lt"/>
          <a:ea typeface="+mn-ea"/>
          <a:cs typeface="+mn-cs"/>
        </a:defRPr>
      </a:lvl7pPr>
      <a:lvl8pPr algn="l" defTabSz="914400" eaLnBrk="1" hangingPunct="1" indent="-228600" latinLnBrk="0" marL="3429000" rtl="0">
        <a:spcBef>
          <a:spcPct val="20000"/>
        </a:spcBef>
        <a:buFont typeface="Arial" pitchFamily="34" charset="0"/>
        <a:buChar char="•"/>
        <a:defRPr sz="2000" kern="1200">
          <a:solidFill>
            <a:schemeClr val="tx1"/>
          </a:solidFill>
          <a:latin typeface="+mn-lt"/>
          <a:ea typeface="+mn-ea"/>
          <a:cs typeface="+mn-cs"/>
        </a:defRPr>
      </a:lvl8pPr>
      <a:lvl9pPr algn="l" defTabSz="914400" eaLnBrk="1" hangingPunct="1" indent="-228600" latinLnBrk="0" marL="3886200" rtl="0">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F2942"/>
        </a:solidFill>
        <a:effectLst/>
      </p:bgPr>
    </p:bg>
    <p:spTree>
      <p:nvGrpSpPr>
        <p:cNvPr id="15" name=""/>
        <p:cNvGrpSpPr/>
        <p:nvPr/>
      </p:nvGrpSpPr>
      <p:grpSpPr>
        <a:xfrm>
          <a:off x="0" y="0"/>
          <a:ext cx="0" cy="0"/>
          <a:chOff x="0" y="0"/>
          <a:chExt cx="0" cy="0"/>
        </a:xfrm>
      </p:grpSpPr>
      <p:sp>
        <p:nvSpPr>
          <p:cNvPr id="1048576" name="Shape 0"/>
          <p:cNvSpPr/>
          <p:nvPr/>
        </p:nvSpPr>
        <p:spPr>
          <a:xfrm>
            <a:off x="0" y="0"/>
            <a:ext cx="4206240" cy="6858000"/>
          </a:xfrm>
          <a:prstGeom prst="rect"/>
          <a:solidFill>
            <a:srgbClr val="0A1D30"/>
          </a:solidFill>
        </p:spPr>
        <p:txBody>
          <a:bodyPr/>
          <a:p>
            <a:endParaRPr lang="en-US"/>
          </a:p>
        </p:txBody>
      </p:sp>
      <p:sp>
        <p:nvSpPr>
          <p:cNvPr id="1048577" name="Text 1"/>
          <p:cNvSpPr/>
          <p:nvPr/>
        </p:nvSpPr>
        <p:spPr>
          <a:xfrm>
            <a:off x="640080" y="2743200"/>
            <a:ext cx="3017520" cy="457200"/>
          </a:xfrm>
          <a:prstGeom prst="rect"/>
          <a:noFill/>
        </p:spPr>
        <p:txBody>
          <a:bodyPr anchor="ctr" bIns="0" lIns="0" rIns="0" rtlCol="0" tIns="0" wrap="square"/>
          <a:p>
            <a:pPr indent="0" marL="0">
              <a:buNone/>
            </a:pPr>
            <a:r>
              <a:rPr b="1" dirty="0" sz="1600" lang="en-US">
                <a:solidFill>
                  <a:srgbClr val="00B8A9"/>
                </a:solidFill>
                <a:latin typeface="Calibri" pitchFamily="34" charset="0"/>
                <a:ea typeface="Calibri" pitchFamily="34" charset="-122"/>
                <a:cs typeface="Calibri" pitchFamily="34" charset="-120"/>
              </a:rPr>
              <a:t>LECTURE 02</a:t>
            </a:r>
            <a:endParaRPr dirty="0" sz="1600" lang="en-US"/>
          </a:p>
        </p:txBody>
      </p:sp>
      <p:sp>
        <p:nvSpPr>
          <p:cNvPr id="1048578" name="Text 2"/>
          <p:cNvSpPr/>
          <p:nvPr/>
        </p:nvSpPr>
        <p:spPr>
          <a:xfrm>
            <a:off x="457200" y="3108960"/>
            <a:ext cx="3291840" cy="2011680"/>
          </a:xfrm>
          <a:prstGeom prst="rect"/>
          <a:noFill/>
        </p:spPr>
        <p:txBody>
          <a:bodyPr anchor="ctr" bIns="0" lIns="0" rIns="0" rtlCol="0" tIns="0" wrap="square"/>
          <a:p>
            <a:pPr indent="0" marL="0">
              <a:buNone/>
            </a:pPr>
            <a:r>
              <a:rPr b="1" dirty="0" sz="10000" lang="en-US">
                <a:solidFill>
                  <a:srgbClr val="1C3A55"/>
                </a:solidFill>
                <a:latin typeface="Calibri" pitchFamily="34" charset="0"/>
                <a:ea typeface="Calibri" pitchFamily="34" charset="-122"/>
                <a:cs typeface="Calibri" pitchFamily="34" charset="-120"/>
              </a:rPr>
              <a:t>02</a:t>
            </a:r>
            <a:endParaRPr dirty="0" sz="10000" lang="en-US"/>
          </a:p>
        </p:txBody>
      </p:sp>
      <p:sp>
        <p:nvSpPr>
          <p:cNvPr id="1048579" name="Text 3"/>
          <p:cNvSpPr/>
          <p:nvPr/>
        </p:nvSpPr>
        <p:spPr>
          <a:xfrm>
            <a:off x="4663440" y="2423160"/>
            <a:ext cx="6949440" cy="1463040"/>
          </a:xfrm>
          <a:prstGeom prst="rect"/>
          <a:noFill/>
        </p:spPr>
        <p:txBody>
          <a:bodyPr anchor="t" bIns="0" lIns="0" rIns="0" rtlCol="0" tIns="0" wrap="square"/>
          <a:p>
            <a:pPr indent="0" marL="0">
              <a:buNone/>
            </a:pPr>
            <a:r>
              <a:rPr b="1" dirty="0" sz="3400" lang="en-US">
                <a:solidFill>
                  <a:srgbClr val="FFFFFF"/>
                </a:solidFill>
                <a:latin typeface="Calibri" pitchFamily="34" charset="0"/>
                <a:ea typeface="Calibri" pitchFamily="34" charset="-122"/>
                <a:cs typeface="Calibri" pitchFamily="34" charset="-120"/>
              </a:rPr>
              <a:t>Performance Metrics &amp; Workload Characterization</a:t>
            </a:r>
            <a:endParaRPr dirty="0" sz="3400" lang="en-US"/>
          </a:p>
        </p:txBody>
      </p:sp>
      <p:sp>
        <p:nvSpPr>
          <p:cNvPr id="1048580" name="Text 4"/>
          <p:cNvSpPr/>
          <p:nvPr/>
        </p:nvSpPr>
        <p:spPr>
          <a:xfrm>
            <a:off x="4709160" y="3977640"/>
            <a:ext cx="6766560" cy="1574074"/>
          </a:xfrm>
          <a:prstGeom prst="rect"/>
          <a:noFill/>
        </p:spPr>
        <p:txBody>
          <a:bodyPr anchor="t" bIns="0" lIns="0" rIns="0" rtlCol="0" tIns="0" wrap="square"/>
          <a:p>
            <a:pPr indent="0" marL="0">
              <a:lnSpc>
                <a:spcPct val="130000"/>
              </a:lnSpc>
              <a:buNone/>
            </a:pPr>
            <a:r>
              <a:rPr dirty="0" sz="2400" lang="en-US">
                <a:solidFill>
                  <a:srgbClr val="C7D0D9"/>
                </a:solidFill>
                <a:latin typeface="Calibri" pitchFamily="34" charset="0"/>
                <a:ea typeface="Calibri" pitchFamily="34" charset="-122"/>
                <a:cs typeface="Calibri" pitchFamily="34" charset="-120"/>
              </a:rPr>
              <a:t>Formal definitions of response time, throughput, and utilization, how they relate to each other, and how to characterize a realistic workload for modeling.</a:t>
            </a:r>
            <a:endParaRPr dirty="0" sz="2400"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62" name=""/>
        <p:cNvGrpSpPr/>
        <p:nvPr/>
      </p:nvGrpSpPr>
      <p:grpSpPr>
        <a:xfrm>
          <a:off x="0" y="0"/>
          <a:ext cx="0" cy="0"/>
          <a:chOff x="0" y="0"/>
          <a:chExt cx="0" cy="0"/>
        </a:xfrm>
      </p:grpSpPr>
      <p:sp>
        <p:nvSpPr>
          <p:cNvPr id="1048673" name="Text 0"/>
          <p:cNvSpPr/>
          <p:nvPr/>
        </p:nvSpPr>
        <p:spPr>
          <a:xfrm>
            <a:off x="548640" y="365760"/>
            <a:ext cx="10515600" cy="640080"/>
          </a:xfrm>
          <a:prstGeom prst="rect"/>
          <a:noFill/>
        </p:spPr>
        <p:txBody>
          <a:bodyPr anchor="ctr" bIns="0" lIns="0" rIns="0" rtlCol="0" tIns="0" wrap="square"/>
          <a:p>
            <a:pPr indent="0" marL="0">
              <a:buNone/>
            </a:pPr>
            <a:r>
              <a:rPr b="1" dirty="0" sz="2600" lang="en-US">
                <a:solidFill>
                  <a:srgbClr val="0F2942"/>
                </a:solidFill>
                <a:latin typeface="Calibri" pitchFamily="34" charset="0"/>
                <a:ea typeface="Calibri" pitchFamily="34" charset="-122"/>
                <a:cs typeface="Calibri" pitchFamily="34" charset="-120"/>
              </a:rPr>
              <a:t>Averages Can Lie: Introducing Percentiles</a:t>
            </a:r>
            <a:endParaRPr dirty="0" sz="2600" lang="en-US"/>
          </a:p>
        </p:txBody>
      </p:sp>
      <p:sp>
        <p:nvSpPr>
          <p:cNvPr id="1048674" name="Shape 1"/>
          <p:cNvSpPr/>
          <p:nvPr/>
        </p:nvSpPr>
        <p:spPr>
          <a:xfrm>
            <a:off x="566928" y="1005840"/>
            <a:ext cx="411480" cy="45720"/>
          </a:xfrm>
          <a:prstGeom prst="rect"/>
          <a:solidFill>
            <a:srgbClr val="00B8A9"/>
          </a:solidFill>
        </p:spPr>
        <p:txBody>
          <a:bodyPr/>
          <a:p>
            <a:endParaRPr lang="en-US"/>
          </a:p>
        </p:txBody>
      </p:sp>
      <p:sp>
        <p:nvSpPr>
          <p:cNvPr id="1048675" name="Text 2"/>
          <p:cNvSpPr/>
          <p:nvPr/>
        </p:nvSpPr>
        <p:spPr>
          <a:xfrm>
            <a:off x="594360" y="1325880"/>
            <a:ext cx="10881360" cy="4937760"/>
          </a:xfrm>
          <a:prstGeom prst="rect"/>
          <a:noFill/>
        </p:spPr>
        <p:txBody>
          <a:bodyPr anchor="t" bIns="0" lIns="0" rIns="0" rtlCol="0" tIns="0" wrap="square"/>
          <a:p>
            <a:pPr indent="-342900" marL="342900">
              <a:spcAft>
                <a:spcPts val="1200"/>
              </a:spcAft>
              <a:buSzPct val="100000"/>
              <a:buChar char="•"/>
            </a:pPr>
            <a:r>
              <a:rPr b="1" dirty="0" sz="2800" lang="en-US">
                <a:solidFill>
                  <a:srgbClr val="1A1A2E"/>
                </a:solidFill>
                <a:latin typeface="Calibri" pitchFamily="34" charset="0"/>
                <a:ea typeface="Calibri" pitchFamily="34" charset="-122"/>
                <a:cs typeface="Calibri" pitchFamily="34" charset="-120"/>
              </a:rPr>
              <a:t>Average (mean) response time can look perfectly healthy while many users have a terrible experience</a:t>
            </a:r>
            <a:endParaRPr dirty="0" sz="2800" lang="en-US"/>
          </a:p>
          <a:p>
            <a:pPr indent="-342900" marL="342900">
              <a:spcAft>
                <a:spcPts val="1200"/>
              </a:spcAft>
              <a:buSzPct val="100000"/>
              <a:buChar char="•"/>
            </a:pPr>
            <a:r>
              <a:rPr dirty="0" sz="2800" lang="en-US">
                <a:solidFill>
                  <a:srgbClr val="1A1A2E"/>
                </a:solidFill>
                <a:latin typeface="Calibri" pitchFamily="34" charset="0"/>
                <a:ea typeface="Calibri" pitchFamily="34" charset="-122"/>
                <a:cs typeface="Calibri" pitchFamily="34" charset="-120"/>
              </a:rPr>
              <a:t>Example: 95 requests take 50ms, but 5 requests take 5 seconds — the average might still look 'acceptable', but 5% of users are furious</a:t>
            </a:r>
            <a:endParaRPr dirty="0" sz="2800" lang="en-US"/>
          </a:p>
          <a:p>
            <a:pPr indent="-342900" marL="342900">
              <a:spcAft>
                <a:spcPts val="1200"/>
              </a:spcAft>
              <a:buSzPct val="100000"/>
              <a:buChar char="•"/>
            </a:pPr>
            <a:r>
              <a:rPr b="1" dirty="0" sz="2800" lang="en-US">
                <a:solidFill>
                  <a:srgbClr val="1A1A2E"/>
                </a:solidFill>
                <a:latin typeface="Calibri" pitchFamily="34" charset="0"/>
                <a:ea typeface="Calibri" pitchFamily="34" charset="-122"/>
                <a:cs typeface="Calibri" pitchFamily="34" charset="-120"/>
              </a:rPr>
              <a:t>Percentiles describe the shape of the whole distribution, not just its center:</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p50 (median): half of requests are faster than this value</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p95: 95% of requests are faster than this value; only 5% are slower</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p99: only 1% of requests are slower than this value</a:t>
            </a:r>
            <a:endParaRPr dirty="0" sz="2800" lang="en-US"/>
          </a:p>
        </p:txBody>
      </p:sp>
      <p:sp>
        <p:nvSpPr>
          <p:cNvPr id="1048676" name="Text 3"/>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2: Performance Metrics &amp; Workload Characterization</a:t>
            </a:r>
            <a:endParaRPr dirty="0" sz="900" lang="en-US"/>
          </a:p>
        </p:txBody>
      </p:sp>
      <p:sp>
        <p:nvSpPr>
          <p:cNvPr id="1048677" name="Text 4"/>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10</a:t>
            </a:r>
            <a:endParaRPr dirty="0" sz="900"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F2942"/>
        </a:solidFill>
        <a:effectLst/>
      </p:bgPr>
    </p:bg>
    <p:spTree>
      <p:nvGrpSpPr>
        <p:cNvPr id="65" name=""/>
        <p:cNvGrpSpPr/>
        <p:nvPr/>
      </p:nvGrpSpPr>
      <p:grpSpPr>
        <a:xfrm>
          <a:off x="0" y="0"/>
          <a:ext cx="0" cy="0"/>
          <a:chOff x="0" y="0"/>
          <a:chExt cx="0" cy="0"/>
        </a:xfrm>
      </p:grpSpPr>
      <p:sp>
        <p:nvSpPr>
          <p:cNvPr id="1048681" name="Shape 0"/>
          <p:cNvSpPr/>
          <p:nvPr/>
        </p:nvSpPr>
        <p:spPr>
          <a:xfrm>
            <a:off x="0" y="0"/>
            <a:ext cx="228600" cy="6858000"/>
          </a:xfrm>
          <a:prstGeom prst="rect"/>
          <a:solidFill>
            <a:srgbClr val="00B8A9"/>
          </a:solidFill>
        </p:spPr>
        <p:txBody>
          <a:bodyPr/>
          <a:p>
            <a:endParaRPr lang="en-US"/>
          </a:p>
        </p:txBody>
      </p:sp>
      <p:sp>
        <p:nvSpPr>
          <p:cNvPr id="1048682" name="Text 1"/>
          <p:cNvSpPr/>
          <p:nvPr/>
        </p:nvSpPr>
        <p:spPr>
          <a:xfrm>
            <a:off x="822960" y="822960"/>
            <a:ext cx="5486400" cy="365760"/>
          </a:xfrm>
          <a:prstGeom prst="rect"/>
          <a:noFill/>
        </p:spPr>
        <p:txBody>
          <a:bodyPr anchor="ctr" bIns="0" lIns="0" rIns="0" rtlCol="0" tIns="0" wrap="square"/>
          <a:p>
            <a:pPr indent="0" marL="0">
              <a:buNone/>
            </a:pPr>
            <a:r>
              <a:rPr b="1" dirty="0" sz="1400" lang="en-US">
                <a:solidFill>
                  <a:srgbClr val="00B8A9"/>
                </a:solidFill>
                <a:latin typeface="Calibri" pitchFamily="34" charset="0"/>
                <a:ea typeface="Calibri" pitchFamily="34" charset="-122"/>
                <a:cs typeface="Calibri" pitchFamily="34" charset="-120"/>
              </a:rPr>
              <a:t>DEFINITION</a:t>
            </a:r>
            <a:endParaRPr dirty="0" sz="1400" lang="en-US"/>
          </a:p>
        </p:txBody>
      </p:sp>
      <p:sp>
        <p:nvSpPr>
          <p:cNvPr id="1048683" name="Text 2"/>
          <p:cNvSpPr/>
          <p:nvPr/>
        </p:nvSpPr>
        <p:spPr>
          <a:xfrm>
            <a:off x="822960" y="1188720"/>
            <a:ext cx="10515600" cy="822960"/>
          </a:xfrm>
          <a:prstGeom prst="rect"/>
          <a:noFill/>
        </p:spPr>
        <p:txBody>
          <a:bodyPr anchor="ctr" bIns="0" lIns="0" rIns="0" rtlCol="0" tIns="0" wrap="square"/>
          <a:p>
            <a:pPr indent="0" marL="0">
              <a:buNone/>
            </a:pPr>
            <a:r>
              <a:rPr b="1" dirty="0" sz="3000" lang="en-US">
                <a:solidFill>
                  <a:srgbClr val="FFFFFF"/>
                </a:solidFill>
                <a:latin typeface="Calibri" pitchFamily="34" charset="0"/>
                <a:ea typeface="Calibri" pitchFamily="34" charset="-122"/>
                <a:cs typeface="Calibri" pitchFamily="34" charset="-120"/>
              </a:rPr>
              <a:t>Tail Latency</a:t>
            </a:r>
            <a:endParaRPr dirty="0" sz="3000" lang="en-US"/>
          </a:p>
        </p:txBody>
      </p:sp>
      <p:sp>
        <p:nvSpPr>
          <p:cNvPr id="1048684" name="Text 3"/>
          <p:cNvSpPr/>
          <p:nvPr/>
        </p:nvSpPr>
        <p:spPr>
          <a:xfrm>
            <a:off x="822960" y="2148840"/>
            <a:ext cx="10241280" cy="1828800"/>
          </a:xfrm>
          <a:prstGeom prst="rect"/>
          <a:noFill/>
        </p:spPr>
        <p:txBody>
          <a:bodyPr anchor="t" bIns="0" lIns="0" rIns="0" rtlCol="0" tIns="0" wrap="square"/>
          <a:p>
            <a:pPr indent="0" marL="0">
              <a:lnSpc>
                <a:spcPct val="130000"/>
              </a:lnSpc>
              <a:buNone/>
            </a:pPr>
            <a:r>
              <a:rPr dirty="0" sz="2400" i="1" lang="en-US">
                <a:solidFill>
                  <a:srgbClr val="DCE3EA"/>
                </a:solidFill>
                <a:latin typeface="Calibri" pitchFamily="34" charset="0"/>
                <a:ea typeface="Calibri" pitchFamily="34" charset="-122"/>
                <a:cs typeface="Calibri" pitchFamily="34" charset="-120"/>
              </a:rPr>
              <a:t>“The response time experienced by the small fraction of requests in the upper percentiles (e.g., p95, p99, p99.9) of the response time distribution — often far worse than the average or median.”</a:t>
            </a:r>
            <a:endParaRPr dirty="0" sz="2400" lang="en-US"/>
          </a:p>
        </p:txBody>
      </p:sp>
      <p:sp>
        <p:nvSpPr>
          <p:cNvPr id="1048685" name="Text 4"/>
          <p:cNvSpPr/>
          <p:nvPr/>
        </p:nvSpPr>
        <p:spPr>
          <a:xfrm>
            <a:off x="822960" y="4114800"/>
            <a:ext cx="10241280" cy="2103120"/>
          </a:xfrm>
          <a:prstGeom prst="rect"/>
          <a:noFill/>
        </p:spPr>
        <p:txBody>
          <a:bodyPr anchor="t" bIns="0" lIns="0" rIns="0" rtlCol="0" tIns="0" wrap="square"/>
          <a:p>
            <a:pPr indent="-342900" marL="342900">
              <a:spcAft>
                <a:spcPts val="800"/>
              </a:spcAft>
              <a:buSzPct val="100000"/>
              <a:buChar char="•"/>
            </a:pPr>
            <a:r>
              <a:rPr dirty="0" sz="2400" lang="en-US">
                <a:solidFill>
                  <a:srgbClr val="C7D0D9"/>
                </a:solidFill>
                <a:latin typeface="Calibri" pitchFamily="34" charset="0"/>
                <a:ea typeface="Calibri" pitchFamily="34" charset="-122"/>
                <a:cs typeface="Calibri" pitchFamily="34" charset="-120"/>
              </a:rPr>
              <a:t>Tail latency matters enormously at scale: at 1 million requests/day, even a p99.9 latency issue affects 1,000 requests every single day</a:t>
            </a:r>
            <a:endParaRPr dirty="0" sz="2400" lang="en-US"/>
          </a:p>
          <a:p>
            <a:pPr indent="-342900" marL="342900">
              <a:spcAft>
                <a:spcPts val="800"/>
              </a:spcAft>
              <a:buSzPct val="100000"/>
              <a:buChar char="•"/>
            </a:pPr>
            <a:r>
              <a:rPr dirty="0" sz="2400" lang="en-US">
                <a:solidFill>
                  <a:srgbClr val="C7D0D9"/>
                </a:solidFill>
                <a:latin typeface="Calibri" pitchFamily="34" charset="0"/>
                <a:ea typeface="Calibri" pitchFamily="34" charset="-122"/>
                <a:cs typeface="Calibri" pitchFamily="34" charset="-120"/>
              </a:rPr>
              <a:t>Modern SLAs (Service Level Agreements) are almost always specified in percentiles, not averages — e.g., 'p99 response time under 300ms'</a:t>
            </a:r>
            <a:endParaRPr dirty="0" sz="2400" lang="en-US"/>
          </a:p>
        </p:txBody>
      </p:sp>
      <p:sp>
        <p:nvSpPr>
          <p:cNvPr id="1048686" name="Text 5"/>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2: Performance Metrics &amp; Workload Characterization</a:t>
            </a:r>
            <a:endParaRPr dirty="0" sz="900" lang="en-US"/>
          </a:p>
        </p:txBody>
      </p:sp>
      <p:sp>
        <p:nvSpPr>
          <p:cNvPr id="1048687" name="Text 6"/>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11</a:t>
            </a:r>
            <a:endParaRPr dirty="0" sz="900"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68" name=""/>
        <p:cNvGrpSpPr/>
        <p:nvPr/>
      </p:nvGrpSpPr>
      <p:grpSpPr>
        <a:xfrm>
          <a:off x="0" y="0"/>
          <a:ext cx="0" cy="0"/>
          <a:chOff x="0" y="0"/>
          <a:chExt cx="0" cy="0"/>
        </a:xfrm>
      </p:grpSpPr>
      <p:sp>
        <p:nvSpPr>
          <p:cNvPr id="1048691" name="Text 0"/>
          <p:cNvSpPr/>
          <p:nvPr/>
        </p:nvSpPr>
        <p:spPr>
          <a:xfrm>
            <a:off x="548640" y="365760"/>
            <a:ext cx="10515600" cy="640080"/>
          </a:xfrm>
          <a:prstGeom prst="rect"/>
          <a:noFill/>
        </p:spPr>
        <p:txBody>
          <a:bodyPr anchor="ctr" bIns="0" lIns="0" rIns="0" rtlCol="0" tIns="0" wrap="square"/>
          <a:p>
            <a:pPr indent="0" marL="0">
              <a:buNone/>
            </a:pPr>
            <a:r>
              <a:rPr b="1" dirty="0" sz="2600" lang="en-US">
                <a:solidFill>
                  <a:srgbClr val="0F2942"/>
                </a:solidFill>
                <a:latin typeface="Calibri" pitchFamily="34" charset="0"/>
                <a:ea typeface="Calibri" pitchFamily="34" charset="-122"/>
                <a:cs typeface="Calibri" pitchFamily="34" charset="-120"/>
              </a:rPr>
              <a:t>Example: Response Time Distribution (ms)</a:t>
            </a:r>
            <a:endParaRPr dirty="0" sz="2600" lang="en-US"/>
          </a:p>
        </p:txBody>
      </p:sp>
      <p:sp>
        <p:nvSpPr>
          <p:cNvPr id="1048692" name="Shape 1"/>
          <p:cNvSpPr/>
          <p:nvPr/>
        </p:nvSpPr>
        <p:spPr>
          <a:xfrm>
            <a:off x="566928" y="1005840"/>
            <a:ext cx="411480" cy="45720"/>
          </a:xfrm>
          <a:prstGeom prst="rect"/>
          <a:solidFill>
            <a:srgbClr val="00B8A9"/>
          </a:solidFill>
        </p:spPr>
        <p:txBody>
          <a:bodyPr/>
          <a:p>
            <a:endParaRPr lang="en-US"/>
          </a:p>
        </p:txBody>
      </p:sp>
      <p:graphicFrame>
        <p:nvGraphicFramePr>
          <p:cNvPr id="4194304" name="Table 0"/>
          <p:cNvGraphicFramePr>
            <a:graphicFrameLocks noGrp="1"/>
          </p:cNvGraphicFramePr>
          <p:nvPr/>
        </p:nvGraphicFramePr>
        <p:xfrm>
          <a:off x="548640" y="1325880"/>
          <a:ext cx="11064240" cy="4846317"/>
        </p:xfrm>
        <a:graphic>
          <a:graphicData uri="http://schemas.openxmlformats.org/drawingml/2006/table">
            <a:tbl>
              <a:tblPr/>
              <a:tblGrid>
                <a:gridCol w="5532120"/>
                <a:gridCol w="5532120"/>
              </a:tblGrid>
              <a:tr h="692331">
                <a:tc>
                  <a:txBody>
                    <a:bodyPr/>
                    <a:p>
                      <a:pPr indent="0" marL="0">
                        <a:buNone/>
                      </a:pPr>
                      <a:r>
                        <a:rPr b="1" dirty="0" sz="2400" lang="en-US">
                          <a:solidFill>
                            <a:srgbClr val="FFFFFF"/>
                          </a:solidFill>
                          <a:latin typeface="Calibri" pitchFamily="34" charset="0"/>
                          <a:ea typeface="Calibri" pitchFamily="34" charset="-122"/>
                          <a:cs typeface="Calibri" pitchFamily="34" charset="-120"/>
                        </a:rPr>
                        <a:t>Percentile</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0F2942"/>
                    </a:solidFill>
                  </a:tcPr>
                </a:tc>
                <a:tc>
                  <a:txBody>
                    <a:bodyPr/>
                    <a:p>
                      <a:pPr indent="0" marL="0">
                        <a:buNone/>
                      </a:pPr>
                      <a:r>
                        <a:rPr b="1" dirty="0" sz="2400" lang="en-US">
                          <a:solidFill>
                            <a:srgbClr val="FFFFFF"/>
                          </a:solidFill>
                          <a:latin typeface="Calibri" pitchFamily="34" charset="0"/>
                          <a:ea typeface="Calibri" pitchFamily="34" charset="-122"/>
                          <a:cs typeface="Calibri" pitchFamily="34" charset="-120"/>
                        </a:rPr>
                        <a:t>Response Time</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0F2942"/>
                    </a:solidFill>
                  </a:tcPr>
                </a:tc>
              </a:tr>
              <a:tr h="692331">
                <a:tc>
                  <a:txBody>
                    <a:bodyPr/>
                    <a:p>
                      <a:pPr indent="0" marL="0">
                        <a:buNone/>
                      </a:pPr>
                      <a:r>
                        <a:rPr dirty="0" sz="2400" lang="en-US">
                          <a:solidFill>
                            <a:srgbClr val="1A1A2E"/>
                          </a:solidFill>
                          <a:latin typeface="Calibri" pitchFamily="34" charset="0"/>
                          <a:ea typeface="Calibri" pitchFamily="34" charset="-122"/>
                          <a:cs typeface="Calibri" pitchFamily="34" charset="-120"/>
                        </a:rPr>
                        <a:t>p50 (median)</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FFFFFF"/>
                    </a:solidFill>
                  </a:tcPr>
                </a:tc>
                <a:tc>
                  <a:txBody>
                    <a:bodyPr/>
                    <a:p>
                      <a:pPr indent="0" marL="0">
                        <a:buNone/>
                      </a:pPr>
                      <a:r>
                        <a:rPr dirty="0" sz="2400" lang="en-US">
                          <a:solidFill>
                            <a:srgbClr val="1A1A2E"/>
                          </a:solidFill>
                          <a:latin typeface="Calibri" pitchFamily="34" charset="0"/>
                          <a:ea typeface="Calibri" pitchFamily="34" charset="-122"/>
                          <a:cs typeface="Calibri" pitchFamily="34" charset="-120"/>
                        </a:rPr>
                        <a:t>45 ms</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FFFFFF"/>
                    </a:solidFill>
                  </a:tcPr>
                </a:tc>
              </a:tr>
              <a:tr h="692331">
                <a:tc>
                  <a:txBody>
                    <a:bodyPr/>
                    <a:p>
                      <a:pPr indent="0" marL="0">
                        <a:buNone/>
                      </a:pPr>
                      <a:r>
                        <a:rPr dirty="0" sz="2400" lang="en-US">
                          <a:solidFill>
                            <a:srgbClr val="1A1A2E"/>
                          </a:solidFill>
                          <a:latin typeface="Calibri" pitchFamily="34" charset="0"/>
                          <a:ea typeface="Calibri" pitchFamily="34" charset="-122"/>
                          <a:cs typeface="Calibri" pitchFamily="34" charset="-120"/>
                        </a:rPr>
                        <a:t>p90</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F4F6F8"/>
                    </a:solidFill>
                  </a:tcPr>
                </a:tc>
                <a:tc>
                  <a:txBody>
                    <a:bodyPr/>
                    <a:p>
                      <a:pPr indent="0" marL="0">
                        <a:buNone/>
                      </a:pPr>
                      <a:r>
                        <a:rPr dirty="0" sz="2400" lang="en-US">
                          <a:solidFill>
                            <a:srgbClr val="1A1A2E"/>
                          </a:solidFill>
                          <a:latin typeface="Calibri" pitchFamily="34" charset="0"/>
                          <a:ea typeface="Calibri" pitchFamily="34" charset="-122"/>
                          <a:cs typeface="Calibri" pitchFamily="34" charset="-120"/>
                        </a:rPr>
                        <a:t>120 ms</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F4F6F8"/>
                    </a:solidFill>
                  </a:tcPr>
                </a:tc>
              </a:tr>
              <a:tr h="692331">
                <a:tc>
                  <a:txBody>
                    <a:bodyPr/>
                    <a:p>
                      <a:pPr indent="0" marL="0">
                        <a:buNone/>
                      </a:pPr>
                      <a:r>
                        <a:rPr dirty="0" sz="2400" lang="en-US">
                          <a:solidFill>
                            <a:srgbClr val="1A1A2E"/>
                          </a:solidFill>
                          <a:latin typeface="Calibri" pitchFamily="34" charset="0"/>
                          <a:ea typeface="Calibri" pitchFamily="34" charset="-122"/>
                          <a:cs typeface="Calibri" pitchFamily="34" charset="-120"/>
                        </a:rPr>
                        <a:t>p95</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FFFFFF"/>
                    </a:solidFill>
                  </a:tcPr>
                </a:tc>
                <a:tc>
                  <a:txBody>
                    <a:bodyPr/>
                    <a:p>
                      <a:pPr indent="0" marL="0">
                        <a:buNone/>
                      </a:pPr>
                      <a:r>
                        <a:rPr dirty="0" sz="2400" lang="en-US">
                          <a:solidFill>
                            <a:srgbClr val="1A1A2E"/>
                          </a:solidFill>
                          <a:latin typeface="Calibri" pitchFamily="34" charset="0"/>
                          <a:ea typeface="Calibri" pitchFamily="34" charset="-122"/>
                          <a:cs typeface="Calibri" pitchFamily="34" charset="-120"/>
                        </a:rPr>
                        <a:t>210 ms</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FFFFFF"/>
                    </a:solidFill>
                  </a:tcPr>
                </a:tc>
              </a:tr>
              <a:tr h="692331">
                <a:tc>
                  <a:txBody>
                    <a:bodyPr/>
                    <a:p>
                      <a:pPr indent="0" marL="0">
                        <a:buNone/>
                      </a:pPr>
                      <a:r>
                        <a:rPr dirty="0" sz="2400" lang="en-US">
                          <a:solidFill>
                            <a:srgbClr val="1A1A2E"/>
                          </a:solidFill>
                          <a:latin typeface="Calibri" pitchFamily="34" charset="0"/>
                          <a:ea typeface="Calibri" pitchFamily="34" charset="-122"/>
                          <a:cs typeface="Calibri" pitchFamily="34" charset="-120"/>
                        </a:rPr>
                        <a:t>p99</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F4F6F8"/>
                    </a:solidFill>
                  </a:tcPr>
                </a:tc>
                <a:tc>
                  <a:txBody>
                    <a:bodyPr/>
                    <a:p>
                      <a:pPr indent="0" marL="0">
                        <a:buNone/>
                      </a:pPr>
                      <a:r>
                        <a:rPr dirty="0" sz="2400" lang="en-US">
                          <a:solidFill>
                            <a:srgbClr val="1A1A2E"/>
                          </a:solidFill>
                          <a:latin typeface="Calibri" pitchFamily="34" charset="0"/>
                          <a:ea typeface="Calibri" pitchFamily="34" charset="-122"/>
                          <a:cs typeface="Calibri" pitchFamily="34" charset="-120"/>
                        </a:rPr>
                        <a:t>890 ms</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F4F6F8"/>
                    </a:solidFill>
                  </a:tcPr>
                </a:tc>
              </a:tr>
              <a:tr h="692331">
                <a:tc>
                  <a:txBody>
                    <a:bodyPr/>
                    <a:p>
                      <a:pPr indent="0" marL="0">
                        <a:buNone/>
                      </a:pPr>
                      <a:r>
                        <a:rPr dirty="0" sz="2400" lang="en-US">
                          <a:solidFill>
                            <a:srgbClr val="1A1A2E"/>
                          </a:solidFill>
                          <a:latin typeface="Calibri" pitchFamily="34" charset="0"/>
                          <a:ea typeface="Calibri" pitchFamily="34" charset="-122"/>
                          <a:cs typeface="Calibri" pitchFamily="34" charset="-120"/>
                        </a:rPr>
                        <a:t>p99.9</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FFFFFF"/>
                    </a:solidFill>
                  </a:tcPr>
                </a:tc>
                <a:tc>
                  <a:txBody>
                    <a:bodyPr/>
                    <a:p>
                      <a:pPr indent="0" marL="0">
                        <a:buNone/>
                      </a:pPr>
                      <a:r>
                        <a:rPr dirty="0" sz="2400" lang="en-US">
                          <a:solidFill>
                            <a:srgbClr val="1A1A2E"/>
                          </a:solidFill>
                          <a:latin typeface="Calibri" pitchFamily="34" charset="0"/>
                          <a:ea typeface="Calibri" pitchFamily="34" charset="-122"/>
                          <a:cs typeface="Calibri" pitchFamily="34" charset="-120"/>
                        </a:rPr>
                        <a:t>3,200 ms</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FFFFFF"/>
                    </a:solidFill>
                  </a:tcPr>
                </a:tc>
              </a:tr>
              <a:tr h="692331">
                <a:tc>
                  <a:txBody>
                    <a:bodyPr/>
                    <a:p>
                      <a:pPr indent="0" marL="0">
                        <a:buNone/>
                      </a:pPr>
                      <a:r>
                        <a:rPr dirty="0" sz="2400" lang="en-US">
                          <a:solidFill>
                            <a:srgbClr val="1A1A2E"/>
                          </a:solidFill>
                          <a:latin typeface="Calibri" pitchFamily="34" charset="0"/>
                          <a:ea typeface="Calibri" pitchFamily="34" charset="-122"/>
                          <a:cs typeface="Calibri" pitchFamily="34" charset="-120"/>
                        </a:rPr>
                        <a:t>Average (mean)</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F4F6F8"/>
                    </a:solidFill>
                  </a:tcPr>
                </a:tc>
                <a:tc>
                  <a:txBody>
                    <a:bodyPr/>
                    <a:p>
                      <a:pPr indent="0" marL="0">
                        <a:buNone/>
                      </a:pPr>
                      <a:r>
                        <a:rPr dirty="0" sz="2400" lang="en-US">
                          <a:solidFill>
                            <a:srgbClr val="1A1A2E"/>
                          </a:solidFill>
                          <a:latin typeface="Calibri" pitchFamily="34" charset="0"/>
                          <a:ea typeface="Calibri" pitchFamily="34" charset="-122"/>
                          <a:cs typeface="Calibri" pitchFamily="34" charset="-120"/>
                        </a:rPr>
                        <a:t>78 ms</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F4F6F8"/>
                    </a:solidFill>
                  </a:tcPr>
                </a:tc>
              </a:tr>
            </a:tbl>
          </a:graphicData>
        </a:graphic>
      </p:graphicFrame>
      <p:sp>
        <p:nvSpPr>
          <p:cNvPr id="1048693" name="Text 2"/>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2: Performance Metrics &amp; Workload Characterization</a:t>
            </a:r>
            <a:endParaRPr dirty="0" sz="900" lang="en-US"/>
          </a:p>
        </p:txBody>
      </p:sp>
      <p:sp>
        <p:nvSpPr>
          <p:cNvPr id="1048694" name="Text 3"/>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12</a:t>
            </a:r>
            <a:endParaRPr dirty="0" sz="900"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71" name=""/>
        <p:cNvGrpSpPr/>
        <p:nvPr/>
      </p:nvGrpSpPr>
      <p:grpSpPr>
        <a:xfrm>
          <a:off x="0" y="0"/>
          <a:ext cx="0" cy="0"/>
          <a:chOff x="0" y="0"/>
          <a:chExt cx="0" cy="0"/>
        </a:xfrm>
      </p:grpSpPr>
      <p:sp>
        <p:nvSpPr>
          <p:cNvPr id="1048698" name="Text 0"/>
          <p:cNvSpPr/>
          <p:nvPr/>
        </p:nvSpPr>
        <p:spPr>
          <a:xfrm>
            <a:off x="548640" y="365760"/>
            <a:ext cx="10515600" cy="640080"/>
          </a:xfrm>
          <a:prstGeom prst="rect"/>
          <a:noFill/>
        </p:spPr>
        <p:txBody>
          <a:bodyPr anchor="ctr" bIns="0" lIns="0" rIns="0" rtlCol="0" tIns="0" wrap="square"/>
          <a:p>
            <a:pPr indent="0" marL="0">
              <a:buNone/>
            </a:pPr>
            <a:r>
              <a:rPr b="1" dirty="0" sz="2600" lang="en-US">
                <a:solidFill>
                  <a:srgbClr val="0F2942"/>
                </a:solidFill>
                <a:latin typeface="Calibri" pitchFamily="34" charset="0"/>
                <a:ea typeface="Calibri" pitchFamily="34" charset="-122"/>
                <a:cs typeface="Calibri" pitchFamily="34" charset="-120"/>
              </a:rPr>
              <a:t>Reading the Table: Why the Average Is Misleading Here</a:t>
            </a:r>
            <a:endParaRPr dirty="0" sz="2600" lang="en-US"/>
          </a:p>
        </p:txBody>
      </p:sp>
      <p:sp>
        <p:nvSpPr>
          <p:cNvPr id="1048699" name="Shape 1"/>
          <p:cNvSpPr/>
          <p:nvPr/>
        </p:nvSpPr>
        <p:spPr>
          <a:xfrm>
            <a:off x="566928" y="1005840"/>
            <a:ext cx="411480" cy="45720"/>
          </a:xfrm>
          <a:prstGeom prst="rect"/>
          <a:solidFill>
            <a:srgbClr val="00B8A9"/>
          </a:solidFill>
        </p:spPr>
        <p:txBody>
          <a:bodyPr/>
          <a:p>
            <a:endParaRPr lang="en-US"/>
          </a:p>
        </p:txBody>
      </p:sp>
      <p:sp>
        <p:nvSpPr>
          <p:cNvPr id="1048700" name="Text 2"/>
          <p:cNvSpPr/>
          <p:nvPr/>
        </p:nvSpPr>
        <p:spPr>
          <a:xfrm>
            <a:off x="594360" y="1325880"/>
            <a:ext cx="10881360" cy="4937760"/>
          </a:xfrm>
          <a:prstGeom prst="rect"/>
          <a:noFill/>
        </p:spPr>
        <p:txBody>
          <a:bodyPr anchor="t" bIns="0" lIns="0" rIns="0" rtlCol="0" tIns="0" wrap="square"/>
          <a:p>
            <a:pPr indent="-342900" marL="342900">
              <a:spcAft>
                <a:spcPts val="1200"/>
              </a:spcAft>
              <a:buSzPct val="100000"/>
              <a:buChar char="•"/>
            </a:pPr>
            <a:r>
              <a:rPr dirty="0" sz="2400" lang="en-US">
                <a:solidFill>
                  <a:srgbClr val="1A1A2E"/>
                </a:solidFill>
                <a:latin typeface="Calibri" pitchFamily="34" charset="0"/>
                <a:ea typeface="Calibri" pitchFamily="34" charset="-122"/>
                <a:cs typeface="Calibri" pitchFamily="34" charset="-120"/>
              </a:rPr>
              <a:t>The average (78ms) looks fine on a dashboard — nothing alarming</a:t>
            </a:r>
            <a:endParaRPr dirty="0" sz="2400" lang="en-US"/>
          </a:p>
          <a:p>
            <a:pPr indent="-342900" marL="342900">
              <a:spcAft>
                <a:spcPts val="1200"/>
              </a:spcAft>
              <a:buSzPct val="100000"/>
              <a:buChar char="•"/>
            </a:pPr>
            <a:r>
              <a:rPr b="1" dirty="0" sz="2400" lang="en-US">
                <a:solidFill>
                  <a:srgbClr val="1A1A2E"/>
                </a:solidFill>
                <a:latin typeface="Calibri" pitchFamily="34" charset="0"/>
                <a:ea typeface="Calibri" pitchFamily="34" charset="-122"/>
                <a:cs typeface="Calibri" pitchFamily="34" charset="-120"/>
              </a:rPr>
              <a:t>But 1% of users are experiencing response times of nearly a full second, and 0.1% are waiting over 3 seconds</a:t>
            </a:r>
            <a:endParaRPr dirty="0" sz="2400" lang="en-US"/>
          </a:p>
          <a:p>
            <a:pPr indent="-342900" marL="342900">
              <a:spcAft>
                <a:spcPts val="1200"/>
              </a:spcAft>
              <a:buSzPct val="100000"/>
              <a:buChar char="•"/>
            </a:pPr>
            <a:r>
              <a:rPr dirty="0" sz="2400" lang="en-US">
                <a:solidFill>
                  <a:srgbClr val="1A1A2E"/>
                </a:solidFill>
                <a:latin typeface="Calibri" pitchFamily="34" charset="0"/>
                <a:ea typeface="Calibri" pitchFamily="34" charset="-122"/>
                <a:cs typeface="Calibri" pitchFamily="34" charset="-120"/>
              </a:rPr>
              <a:t>If this were an e-commerce checkout flow, that 0.1% could represent hundreds of abandoned carts per day at scale</a:t>
            </a:r>
            <a:endParaRPr dirty="0" sz="2400" lang="en-US"/>
          </a:p>
          <a:p>
            <a:pPr indent="-342900" marL="342900">
              <a:spcAft>
                <a:spcPts val="1200"/>
              </a:spcAft>
              <a:buSzPct val="100000"/>
              <a:buChar char="•"/>
            </a:pPr>
            <a:r>
              <a:rPr dirty="0" sz="2400" lang="en-US">
                <a:solidFill>
                  <a:srgbClr val="1A1A2E"/>
                </a:solidFill>
                <a:latin typeface="Calibri" pitchFamily="34" charset="0"/>
                <a:ea typeface="Calibri" pitchFamily="34" charset="-122"/>
                <a:cs typeface="Calibri" pitchFamily="34" charset="-120"/>
              </a:rPr>
              <a:t>This is why performance requirements in this course — and in real SLAs — should always be stated using percentiles, never averages alone</a:t>
            </a:r>
            <a:endParaRPr dirty="0" sz="2400" lang="en-US"/>
          </a:p>
        </p:txBody>
      </p:sp>
      <p:sp>
        <p:nvSpPr>
          <p:cNvPr id="1048701" name="Text 3"/>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2: Performance Metrics &amp; Workload Characterization</a:t>
            </a:r>
            <a:endParaRPr dirty="0" sz="900" lang="en-US"/>
          </a:p>
        </p:txBody>
      </p:sp>
      <p:sp>
        <p:nvSpPr>
          <p:cNvPr id="1048702" name="Text 4"/>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13</a:t>
            </a:r>
            <a:endParaRPr dirty="0" sz="900"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F2942"/>
        </a:solidFill>
        <a:effectLst/>
      </p:bgPr>
    </p:bg>
    <p:spTree>
      <p:nvGrpSpPr>
        <p:cNvPr id="74" name=""/>
        <p:cNvGrpSpPr/>
        <p:nvPr/>
      </p:nvGrpSpPr>
      <p:grpSpPr>
        <a:xfrm>
          <a:off x="0" y="0"/>
          <a:ext cx="0" cy="0"/>
          <a:chOff x="0" y="0"/>
          <a:chExt cx="0" cy="0"/>
        </a:xfrm>
      </p:grpSpPr>
      <p:sp>
        <p:nvSpPr>
          <p:cNvPr id="1048706" name="Shape 0"/>
          <p:cNvSpPr/>
          <p:nvPr/>
        </p:nvSpPr>
        <p:spPr>
          <a:xfrm>
            <a:off x="0" y="0"/>
            <a:ext cx="228600" cy="6858000"/>
          </a:xfrm>
          <a:prstGeom prst="rect"/>
          <a:solidFill>
            <a:srgbClr val="00B8A9"/>
          </a:solidFill>
        </p:spPr>
        <p:txBody>
          <a:bodyPr/>
          <a:p>
            <a:endParaRPr lang="en-US"/>
          </a:p>
        </p:txBody>
      </p:sp>
      <p:sp>
        <p:nvSpPr>
          <p:cNvPr id="1048707" name="Text 1"/>
          <p:cNvSpPr/>
          <p:nvPr/>
        </p:nvSpPr>
        <p:spPr>
          <a:xfrm>
            <a:off x="822960" y="822960"/>
            <a:ext cx="5486400" cy="365760"/>
          </a:xfrm>
          <a:prstGeom prst="rect"/>
          <a:noFill/>
        </p:spPr>
        <p:txBody>
          <a:bodyPr anchor="ctr" bIns="0" lIns="0" rIns="0" rtlCol="0" tIns="0" wrap="square"/>
          <a:p>
            <a:pPr indent="0" marL="0">
              <a:buNone/>
            </a:pPr>
            <a:r>
              <a:rPr b="1" dirty="0" sz="1400" lang="en-US">
                <a:solidFill>
                  <a:srgbClr val="00B8A9"/>
                </a:solidFill>
                <a:latin typeface="Calibri" pitchFamily="34" charset="0"/>
                <a:ea typeface="Calibri" pitchFamily="34" charset="-122"/>
                <a:cs typeface="Calibri" pitchFamily="34" charset="-120"/>
              </a:rPr>
              <a:t>DEFINITION</a:t>
            </a:r>
            <a:endParaRPr dirty="0" sz="1400" lang="en-US"/>
          </a:p>
        </p:txBody>
      </p:sp>
      <p:sp>
        <p:nvSpPr>
          <p:cNvPr id="1048708" name="Text 2"/>
          <p:cNvSpPr/>
          <p:nvPr/>
        </p:nvSpPr>
        <p:spPr>
          <a:xfrm>
            <a:off x="822960" y="1188720"/>
            <a:ext cx="10515600" cy="822960"/>
          </a:xfrm>
          <a:prstGeom prst="rect"/>
          <a:noFill/>
        </p:spPr>
        <p:txBody>
          <a:bodyPr anchor="ctr" bIns="0" lIns="0" rIns="0" rtlCol="0" tIns="0" wrap="square"/>
          <a:p>
            <a:pPr indent="0" marL="0">
              <a:buNone/>
            </a:pPr>
            <a:r>
              <a:rPr b="1" dirty="0" sz="3000" lang="en-US">
                <a:solidFill>
                  <a:srgbClr val="FFFFFF"/>
                </a:solidFill>
                <a:latin typeface="Calibri" pitchFamily="34" charset="0"/>
                <a:ea typeface="Calibri" pitchFamily="34" charset="-122"/>
                <a:cs typeface="Calibri" pitchFamily="34" charset="-120"/>
              </a:rPr>
              <a:t>Workload Characterization</a:t>
            </a:r>
            <a:endParaRPr dirty="0" sz="3000" lang="en-US"/>
          </a:p>
        </p:txBody>
      </p:sp>
      <p:sp>
        <p:nvSpPr>
          <p:cNvPr id="1048709" name="Text 3"/>
          <p:cNvSpPr/>
          <p:nvPr/>
        </p:nvSpPr>
        <p:spPr>
          <a:xfrm>
            <a:off x="822960" y="2148840"/>
            <a:ext cx="10241280" cy="1828800"/>
          </a:xfrm>
          <a:prstGeom prst="rect"/>
          <a:noFill/>
        </p:spPr>
        <p:txBody>
          <a:bodyPr anchor="t" bIns="0" lIns="0" rIns="0" rtlCol="0" tIns="0" wrap="square"/>
          <a:p>
            <a:pPr indent="0" marL="0">
              <a:lnSpc>
                <a:spcPct val="130000"/>
              </a:lnSpc>
              <a:buNone/>
            </a:pPr>
            <a:r>
              <a:rPr dirty="0" sz="2400" i="1" lang="en-US">
                <a:solidFill>
                  <a:srgbClr val="DCE3EA"/>
                </a:solidFill>
                <a:latin typeface="Calibri" pitchFamily="34" charset="0"/>
                <a:ea typeface="Calibri" pitchFamily="34" charset="-122"/>
                <a:cs typeface="Calibri" pitchFamily="34" charset="-120"/>
              </a:rPr>
              <a:t>“The process of quantitatively describing the demands placed on a system — including the arrival pattern of requests and the resource consumption ('service demand') of each request type — in order to build an accurate performance model.”</a:t>
            </a:r>
            <a:endParaRPr dirty="0" sz="2400" lang="en-US"/>
          </a:p>
        </p:txBody>
      </p:sp>
      <p:sp>
        <p:nvSpPr>
          <p:cNvPr id="1048710" name="Text 4"/>
          <p:cNvSpPr/>
          <p:nvPr/>
        </p:nvSpPr>
        <p:spPr>
          <a:xfrm>
            <a:off x="822960" y="4444171"/>
            <a:ext cx="10241280" cy="2103120"/>
          </a:xfrm>
          <a:prstGeom prst="rect"/>
          <a:noFill/>
        </p:spPr>
        <p:txBody>
          <a:bodyPr anchor="t" bIns="0" lIns="0" rIns="0" rtlCol="0" tIns="0" wrap="square"/>
          <a:p>
            <a:pPr indent="-342900" marL="342900">
              <a:spcAft>
                <a:spcPts val="800"/>
              </a:spcAft>
              <a:buSzPct val="100000"/>
              <a:buChar char="•"/>
            </a:pPr>
            <a:r>
              <a:rPr dirty="0" sz="2400" lang="en-US">
                <a:solidFill>
                  <a:srgbClr val="C7D0D9"/>
                </a:solidFill>
                <a:latin typeface="Calibri" pitchFamily="34" charset="0"/>
                <a:ea typeface="Calibri" pitchFamily="34" charset="-122"/>
                <a:cs typeface="Calibri" pitchFamily="34" charset="-120"/>
              </a:rPr>
              <a:t>A performance model is only as good as the workload description it is built on — 'garbage in, garbage out' applies directly here</a:t>
            </a:r>
            <a:endParaRPr dirty="0" sz="2400" lang="en-US"/>
          </a:p>
        </p:txBody>
      </p:sp>
      <p:sp>
        <p:nvSpPr>
          <p:cNvPr id="1048711" name="Text 5"/>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2: Performance Metrics &amp; Workload Characterization</a:t>
            </a:r>
            <a:endParaRPr dirty="0" sz="900" lang="en-US"/>
          </a:p>
        </p:txBody>
      </p:sp>
      <p:sp>
        <p:nvSpPr>
          <p:cNvPr id="1048712" name="Text 6"/>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14</a:t>
            </a:r>
            <a:endParaRPr dirty="0" sz="900"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77" name=""/>
        <p:cNvGrpSpPr/>
        <p:nvPr/>
      </p:nvGrpSpPr>
      <p:grpSpPr>
        <a:xfrm>
          <a:off x="0" y="0"/>
          <a:ext cx="0" cy="0"/>
          <a:chOff x="0" y="0"/>
          <a:chExt cx="0" cy="0"/>
        </a:xfrm>
      </p:grpSpPr>
      <p:sp>
        <p:nvSpPr>
          <p:cNvPr id="1048716" name="Text 0"/>
          <p:cNvSpPr/>
          <p:nvPr/>
        </p:nvSpPr>
        <p:spPr>
          <a:xfrm>
            <a:off x="548640" y="365760"/>
            <a:ext cx="10515600" cy="640080"/>
          </a:xfrm>
          <a:prstGeom prst="rect"/>
          <a:noFill/>
        </p:spPr>
        <p:txBody>
          <a:bodyPr anchor="ctr" bIns="0" lIns="0" rIns="0" rtlCol="0" tIns="0" wrap="square"/>
          <a:p>
            <a:pPr indent="0" marL="0">
              <a:buNone/>
            </a:pPr>
            <a:r>
              <a:rPr b="1" dirty="0" sz="2600" lang="en-US">
                <a:solidFill>
                  <a:srgbClr val="0F2942"/>
                </a:solidFill>
                <a:latin typeface="Calibri" pitchFamily="34" charset="0"/>
                <a:ea typeface="Calibri" pitchFamily="34" charset="-122"/>
                <a:cs typeface="Calibri" pitchFamily="34" charset="-120"/>
              </a:rPr>
              <a:t>Two Components of Workload Characterization</a:t>
            </a:r>
            <a:endParaRPr dirty="0" sz="2600" lang="en-US"/>
          </a:p>
        </p:txBody>
      </p:sp>
      <p:sp>
        <p:nvSpPr>
          <p:cNvPr id="1048717" name="Shape 1"/>
          <p:cNvSpPr/>
          <p:nvPr/>
        </p:nvSpPr>
        <p:spPr>
          <a:xfrm>
            <a:off x="566928" y="1005840"/>
            <a:ext cx="411480" cy="45720"/>
          </a:xfrm>
          <a:prstGeom prst="rect"/>
          <a:solidFill>
            <a:srgbClr val="00B8A9"/>
          </a:solidFill>
        </p:spPr>
        <p:txBody>
          <a:bodyPr/>
          <a:p>
            <a:endParaRPr lang="en-US"/>
          </a:p>
        </p:txBody>
      </p:sp>
      <p:sp>
        <p:nvSpPr>
          <p:cNvPr id="1048718" name="Text 2"/>
          <p:cNvSpPr/>
          <p:nvPr/>
        </p:nvSpPr>
        <p:spPr>
          <a:xfrm>
            <a:off x="594360" y="1325880"/>
            <a:ext cx="10881360" cy="4937760"/>
          </a:xfrm>
          <a:prstGeom prst="rect"/>
          <a:noFill/>
        </p:spPr>
        <p:txBody>
          <a:bodyPr anchor="t" bIns="0" lIns="0" rIns="0" rtlCol="0" tIns="0" wrap="square"/>
          <a:p>
            <a:pPr indent="-342900" marL="342900">
              <a:spcAft>
                <a:spcPts val="1200"/>
              </a:spcAft>
              <a:buSzPct val="100000"/>
              <a:buChar char="•"/>
            </a:pPr>
            <a:r>
              <a:rPr b="1" dirty="0" sz="2800" lang="en-US">
                <a:solidFill>
                  <a:srgbClr val="1A1A2E"/>
                </a:solidFill>
                <a:latin typeface="Calibri" pitchFamily="34" charset="0"/>
                <a:ea typeface="Calibri" pitchFamily="34" charset="-122"/>
                <a:cs typeface="Calibri" pitchFamily="34" charset="-120"/>
              </a:rPr>
              <a:t>Arrival Process</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How requests arrive over time: at what average rate, and how bursty or evenly spaced?</a:t>
            </a:r>
            <a:endParaRPr dirty="0" sz="2800" lang="en-US"/>
          </a:p>
          <a:p>
            <a:pPr indent="-342900" marL="342900">
              <a:spcAft>
                <a:spcPts val="1200"/>
              </a:spcAft>
              <a:buSzPct val="100000"/>
              <a:buChar char="•"/>
            </a:pPr>
            <a:r>
              <a:rPr b="1" dirty="0" sz="2800" lang="en-US">
                <a:solidFill>
                  <a:srgbClr val="1A1A2E"/>
                </a:solidFill>
                <a:latin typeface="Calibri" pitchFamily="34" charset="0"/>
                <a:ea typeface="Calibri" pitchFamily="34" charset="-122"/>
                <a:cs typeface="Calibri" pitchFamily="34" charset="-120"/>
              </a:rPr>
              <a:t>Service Demand</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How much of each resource (CPU time, disk I/O, network bandwidth) a typical request consumes</a:t>
            </a:r>
            <a:endParaRPr dirty="0" sz="2800" lang="en-US"/>
          </a:p>
          <a:p>
            <a:pPr indent="-342900" marL="342900">
              <a:spcAft>
                <a:spcPts val="1200"/>
              </a:spcAft>
              <a:buSzPct val="100000"/>
              <a:buChar char="•"/>
            </a:pPr>
            <a:r>
              <a:rPr dirty="0" sz="2800" lang="en-US">
                <a:solidFill>
                  <a:srgbClr val="1A1A2E"/>
                </a:solidFill>
                <a:latin typeface="Calibri" pitchFamily="34" charset="0"/>
                <a:ea typeface="Calibri" pitchFamily="34" charset="-122"/>
                <a:cs typeface="Calibri" pitchFamily="34" charset="-120"/>
              </a:rPr>
              <a:t>Both must be characterized statistically, not just as single average numbers, because variability drives queueing behavior (as we saw with the utilization discussion)</a:t>
            </a:r>
            <a:endParaRPr dirty="0" sz="2800" lang="en-US"/>
          </a:p>
        </p:txBody>
      </p:sp>
      <p:sp>
        <p:nvSpPr>
          <p:cNvPr id="1048719" name="Text 3"/>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2: Performance Metrics &amp; Workload Characterization</a:t>
            </a:r>
            <a:endParaRPr dirty="0" sz="900" lang="en-US"/>
          </a:p>
        </p:txBody>
      </p:sp>
      <p:sp>
        <p:nvSpPr>
          <p:cNvPr id="1048720" name="Text 4"/>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15</a:t>
            </a:r>
            <a:endParaRPr dirty="0" sz="900"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80" name=""/>
        <p:cNvGrpSpPr/>
        <p:nvPr/>
      </p:nvGrpSpPr>
      <p:grpSpPr>
        <a:xfrm>
          <a:off x="0" y="0"/>
          <a:ext cx="0" cy="0"/>
          <a:chOff x="0" y="0"/>
          <a:chExt cx="0" cy="0"/>
        </a:xfrm>
      </p:grpSpPr>
      <p:sp>
        <p:nvSpPr>
          <p:cNvPr id="1048724" name="Text 0"/>
          <p:cNvSpPr/>
          <p:nvPr/>
        </p:nvSpPr>
        <p:spPr>
          <a:xfrm>
            <a:off x="548640" y="365760"/>
            <a:ext cx="10515600" cy="640080"/>
          </a:xfrm>
          <a:prstGeom prst="rect"/>
          <a:noFill/>
        </p:spPr>
        <p:txBody>
          <a:bodyPr anchor="ctr" bIns="0" lIns="0" rIns="0" rtlCol="0" tIns="0" wrap="square"/>
          <a:p>
            <a:pPr indent="0" marL="0">
              <a:buNone/>
            </a:pPr>
            <a:r>
              <a:rPr b="1" dirty="0" sz="2600" lang="en-US">
                <a:solidFill>
                  <a:srgbClr val="0F2942"/>
                </a:solidFill>
                <a:latin typeface="Calibri" pitchFamily="34" charset="0"/>
                <a:ea typeface="Calibri" pitchFamily="34" charset="-122"/>
                <a:cs typeface="Calibri" pitchFamily="34" charset="-120"/>
              </a:rPr>
              <a:t>Characterizing the Arrival Process</a:t>
            </a:r>
            <a:endParaRPr dirty="0" sz="2600" lang="en-US"/>
          </a:p>
        </p:txBody>
      </p:sp>
      <p:sp>
        <p:nvSpPr>
          <p:cNvPr id="1048725" name="Shape 1"/>
          <p:cNvSpPr/>
          <p:nvPr/>
        </p:nvSpPr>
        <p:spPr>
          <a:xfrm>
            <a:off x="566928" y="1005840"/>
            <a:ext cx="411480" cy="45720"/>
          </a:xfrm>
          <a:prstGeom prst="rect"/>
          <a:solidFill>
            <a:srgbClr val="00B8A9"/>
          </a:solidFill>
        </p:spPr>
        <p:txBody>
          <a:bodyPr/>
          <a:p>
            <a:endParaRPr lang="en-US"/>
          </a:p>
        </p:txBody>
      </p:sp>
      <p:sp>
        <p:nvSpPr>
          <p:cNvPr id="1048726" name="Text 2"/>
          <p:cNvSpPr/>
          <p:nvPr/>
        </p:nvSpPr>
        <p:spPr>
          <a:xfrm>
            <a:off x="594360" y="1325880"/>
            <a:ext cx="10881360" cy="4937760"/>
          </a:xfrm>
          <a:prstGeom prst="rect"/>
          <a:noFill/>
        </p:spPr>
        <p:txBody>
          <a:bodyPr anchor="t" bIns="0" lIns="0" rIns="0" rtlCol="0" tIns="0" wrap="square"/>
          <a:p>
            <a:pPr indent="-342900" marL="342900">
              <a:spcAft>
                <a:spcPts val="1200"/>
              </a:spcAft>
              <a:buSzPct val="100000"/>
              <a:buChar char="•"/>
            </a:pPr>
            <a:r>
              <a:rPr b="1" dirty="0" sz="2800" lang="en-US">
                <a:solidFill>
                  <a:srgbClr val="1A1A2E"/>
                </a:solidFill>
                <a:latin typeface="Calibri" pitchFamily="34" charset="0"/>
                <a:ea typeface="Calibri" pitchFamily="34" charset="-122"/>
                <a:cs typeface="Calibri" pitchFamily="34" charset="-120"/>
              </a:rPr>
              <a:t>Arrival Rate (lambda)</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Average number of requests arriving per unit time (e.g., 200 requests/second)</a:t>
            </a:r>
            <a:endParaRPr dirty="0" sz="2800" lang="en-US"/>
          </a:p>
          <a:p>
            <a:pPr indent="-342900" marL="342900">
              <a:spcAft>
                <a:spcPts val="1200"/>
              </a:spcAft>
              <a:buSzPct val="100000"/>
              <a:buChar char="•"/>
            </a:pPr>
            <a:r>
              <a:rPr b="1" dirty="0" sz="2800" lang="en-US">
                <a:solidFill>
                  <a:srgbClr val="1A1A2E"/>
                </a:solidFill>
                <a:latin typeface="Calibri" pitchFamily="34" charset="0"/>
                <a:ea typeface="Calibri" pitchFamily="34" charset="-122"/>
                <a:cs typeface="Calibri" pitchFamily="34" charset="-120"/>
              </a:rPr>
              <a:t>Inter-Arrival Time Distribution</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The statistical distribution of the time gaps between consecutive arrivals — commonly modeled as exponential for 'random' arrivals</a:t>
            </a:r>
            <a:endParaRPr dirty="0" sz="2800" lang="en-US"/>
          </a:p>
          <a:p>
            <a:pPr indent="-342900" marL="342900">
              <a:spcAft>
                <a:spcPts val="1200"/>
              </a:spcAft>
              <a:buSzPct val="100000"/>
              <a:buChar char="•"/>
            </a:pPr>
            <a:r>
              <a:rPr b="1" dirty="0" sz="2800" lang="en-US">
                <a:solidFill>
                  <a:srgbClr val="1A1A2E"/>
                </a:solidFill>
                <a:latin typeface="Calibri" pitchFamily="34" charset="0"/>
                <a:ea typeface="Calibri" pitchFamily="34" charset="-122"/>
                <a:cs typeface="Calibri" pitchFamily="34" charset="-120"/>
              </a:rPr>
              <a:t>Burstiness</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Whether arrivals cluster together in time (bursty) or are smoothly spread out — real traffic is almost always burstier than a naive average suggests</a:t>
            </a:r>
            <a:endParaRPr dirty="0" sz="2800" lang="en-US"/>
          </a:p>
        </p:txBody>
      </p:sp>
      <p:sp>
        <p:nvSpPr>
          <p:cNvPr id="1048727" name="Text 3"/>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2: Performance Metrics &amp; Workload Characterization</a:t>
            </a:r>
            <a:endParaRPr dirty="0" sz="900" lang="en-US"/>
          </a:p>
        </p:txBody>
      </p:sp>
      <p:sp>
        <p:nvSpPr>
          <p:cNvPr id="1048728" name="Text 4"/>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16</a:t>
            </a:r>
            <a:endParaRPr dirty="0" sz="900"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83" name=""/>
        <p:cNvGrpSpPr/>
        <p:nvPr/>
      </p:nvGrpSpPr>
      <p:grpSpPr>
        <a:xfrm>
          <a:off x="0" y="0"/>
          <a:ext cx="0" cy="0"/>
          <a:chOff x="0" y="0"/>
          <a:chExt cx="0" cy="0"/>
        </a:xfrm>
      </p:grpSpPr>
      <p:sp>
        <p:nvSpPr>
          <p:cNvPr id="1048732" name="Text 0"/>
          <p:cNvSpPr/>
          <p:nvPr/>
        </p:nvSpPr>
        <p:spPr>
          <a:xfrm>
            <a:off x="548640" y="365760"/>
            <a:ext cx="10515600" cy="640080"/>
          </a:xfrm>
          <a:prstGeom prst="rect"/>
          <a:noFill/>
        </p:spPr>
        <p:txBody>
          <a:bodyPr anchor="ctr" bIns="0" lIns="0" rIns="0" rtlCol="0" tIns="0" wrap="square"/>
          <a:p>
            <a:pPr indent="0" marL="0">
              <a:buNone/>
            </a:pPr>
            <a:r>
              <a:rPr b="1" dirty="0" sz="2600" lang="en-US">
                <a:solidFill>
                  <a:srgbClr val="0F2942"/>
                </a:solidFill>
                <a:latin typeface="Calibri" pitchFamily="34" charset="0"/>
                <a:ea typeface="Calibri" pitchFamily="34" charset="-122"/>
                <a:cs typeface="Calibri" pitchFamily="34" charset="-120"/>
              </a:rPr>
              <a:t>Characterizing Service Demand</a:t>
            </a:r>
            <a:endParaRPr dirty="0" sz="2600" lang="en-US"/>
          </a:p>
        </p:txBody>
      </p:sp>
      <p:sp>
        <p:nvSpPr>
          <p:cNvPr id="1048733" name="Shape 1"/>
          <p:cNvSpPr/>
          <p:nvPr/>
        </p:nvSpPr>
        <p:spPr>
          <a:xfrm>
            <a:off x="566928" y="1005840"/>
            <a:ext cx="411480" cy="45720"/>
          </a:xfrm>
          <a:prstGeom prst="rect"/>
          <a:solidFill>
            <a:srgbClr val="00B8A9"/>
          </a:solidFill>
        </p:spPr>
        <p:txBody>
          <a:bodyPr/>
          <a:p>
            <a:endParaRPr lang="en-US"/>
          </a:p>
        </p:txBody>
      </p:sp>
      <p:sp>
        <p:nvSpPr>
          <p:cNvPr id="1048734" name="Text 2"/>
          <p:cNvSpPr/>
          <p:nvPr/>
        </p:nvSpPr>
        <p:spPr>
          <a:xfrm>
            <a:off x="594360" y="1325880"/>
            <a:ext cx="10881360" cy="4937760"/>
          </a:xfrm>
          <a:prstGeom prst="rect"/>
          <a:noFill/>
        </p:spPr>
        <p:txBody>
          <a:bodyPr anchor="t" bIns="0" lIns="0" rIns="0" rtlCol="0" tIns="0" wrap="square"/>
          <a:p>
            <a:pPr indent="-342900" marL="342900">
              <a:spcAft>
                <a:spcPts val="1200"/>
              </a:spcAft>
              <a:buSzPct val="100000"/>
              <a:buChar char="•"/>
            </a:pPr>
            <a:r>
              <a:rPr b="1" dirty="0" sz="2800" lang="en-US">
                <a:solidFill>
                  <a:srgbClr val="1A1A2E"/>
                </a:solidFill>
                <a:latin typeface="Calibri" pitchFamily="34" charset="0"/>
                <a:ea typeface="Calibri" pitchFamily="34" charset="-122"/>
                <a:cs typeface="Calibri" pitchFamily="34" charset="-120"/>
              </a:rPr>
              <a:t>Service Demand (D_k) for resource k</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The total time a typical request requires from resource k across its entire processing — not just one visit</a:t>
            </a:r>
            <a:endParaRPr dirty="0" sz="2800" lang="en-US"/>
          </a:p>
          <a:p>
            <a:pPr indent="-342900" marL="342900">
              <a:spcAft>
                <a:spcPts val="1200"/>
              </a:spcAft>
              <a:buSzPct val="100000"/>
              <a:buChar char="•"/>
            </a:pPr>
            <a:r>
              <a:rPr b="1" dirty="0" sz="2800" lang="en-US">
                <a:solidFill>
                  <a:srgbClr val="1A1A2E"/>
                </a:solidFill>
                <a:latin typeface="Calibri" pitchFamily="34" charset="0"/>
                <a:ea typeface="Calibri" pitchFamily="34" charset="-122"/>
                <a:cs typeface="Calibri" pitchFamily="34" charset="-120"/>
              </a:rPr>
              <a:t>Service demand often varies significantly by request type</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A simple 'read' request may need 2ms of CPU; a complex 'report generation' request may need 500ms</a:t>
            </a:r>
            <a:endParaRPr dirty="0" sz="2800" lang="en-US"/>
          </a:p>
          <a:p>
            <a:pPr indent="-342900" marL="342900">
              <a:spcAft>
                <a:spcPts val="1200"/>
              </a:spcAft>
              <a:buSzPct val="100000"/>
              <a:buChar char="•"/>
            </a:pPr>
            <a:r>
              <a:rPr dirty="0" sz="2800" lang="en-US">
                <a:solidFill>
                  <a:srgbClr val="1A1A2E"/>
                </a:solidFill>
                <a:latin typeface="Calibri" pitchFamily="34" charset="0"/>
                <a:ea typeface="Calibri" pitchFamily="34" charset="-122"/>
                <a:cs typeface="Calibri" pitchFamily="34" charset="-120"/>
              </a:rPr>
              <a:t>Service demand is usually measured directly from production logs or controlled benchmarks — this is where measurement-based modeling techniques (Lecture 9) become essential</a:t>
            </a:r>
            <a:endParaRPr dirty="0" sz="2800" lang="en-US"/>
          </a:p>
        </p:txBody>
      </p:sp>
      <p:sp>
        <p:nvSpPr>
          <p:cNvPr id="1048735" name="Text 3"/>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2: Performance Metrics &amp; Workload Characterization</a:t>
            </a:r>
            <a:endParaRPr dirty="0" sz="900" lang="en-US"/>
          </a:p>
        </p:txBody>
      </p:sp>
      <p:sp>
        <p:nvSpPr>
          <p:cNvPr id="1048736" name="Text 4"/>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17</a:t>
            </a:r>
            <a:endParaRPr dirty="0" sz="900"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a:effectLst/>
      </p:bgPr>
    </p:bg>
    <p:spTree>
      <p:nvGrpSpPr>
        <p:cNvPr id="86" name=""/>
        <p:cNvGrpSpPr/>
        <p:nvPr/>
      </p:nvGrpSpPr>
      <p:grpSpPr>
        <a:xfrm>
          <a:off x="0" y="0"/>
          <a:ext cx="0" cy="0"/>
          <a:chOff x="0" y="0"/>
          <a:chExt cx="0" cy="0"/>
        </a:xfrm>
      </p:grpSpPr>
      <p:sp>
        <p:nvSpPr>
          <p:cNvPr id="1048740" name="Text 0"/>
          <p:cNvSpPr/>
          <p:nvPr/>
        </p:nvSpPr>
        <p:spPr>
          <a:xfrm>
            <a:off x="548640" y="365760"/>
            <a:ext cx="10515600" cy="640080"/>
          </a:xfrm>
          <a:prstGeom prst="rect"/>
          <a:noFill/>
        </p:spPr>
        <p:txBody>
          <a:bodyPr anchor="ctr" bIns="0" lIns="0" rIns="0" rtlCol="0" tIns="0" wrap="square"/>
          <a:p>
            <a:pPr indent="0" marL="0">
              <a:buNone/>
            </a:pPr>
            <a:r>
              <a:rPr b="1" dirty="0" sz="2600" lang="en-US">
                <a:solidFill>
                  <a:srgbClr val="0F2942"/>
                </a:solidFill>
                <a:latin typeface="Calibri" pitchFamily="34" charset="0"/>
                <a:ea typeface="Calibri" pitchFamily="34" charset="-122"/>
                <a:cs typeface="Calibri" pitchFamily="34" charset="-120"/>
              </a:rPr>
              <a:t>Example Workload Mix for an E-Commerce Site</a:t>
            </a:r>
            <a:endParaRPr dirty="0" sz="2600" lang="en-US"/>
          </a:p>
        </p:txBody>
      </p:sp>
      <p:sp>
        <p:nvSpPr>
          <p:cNvPr id="1048741" name="Shape 1"/>
          <p:cNvSpPr/>
          <p:nvPr/>
        </p:nvSpPr>
        <p:spPr>
          <a:xfrm>
            <a:off x="566928" y="1005840"/>
            <a:ext cx="411480" cy="45720"/>
          </a:xfrm>
          <a:prstGeom prst="rect"/>
          <a:solidFill>
            <a:srgbClr val="00B8A9"/>
          </a:solidFill>
        </p:spPr>
        <p:txBody>
          <a:bodyPr/>
          <a:p>
            <a:endParaRPr lang="en-US"/>
          </a:p>
        </p:txBody>
      </p:sp>
      <p:graphicFrame>
        <p:nvGraphicFramePr>
          <p:cNvPr id="4194305" name="Table 0"/>
          <p:cNvGraphicFramePr>
            <a:graphicFrameLocks noGrp="1"/>
          </p:cNvGraphicFramePr>
          <p:nvPr/>
        </p:nvGraphicFramePr>
        <p:xfrm>
          <a:off x="548640" y="1325880"/>
          <a:ext cx="11064240" cy="4846320"/>
        </p:xfrm>
        <a:graphic>
          <a:graphicData uri="http://schemas.openxmlformats.org/drawingml/2006/table">
            <a:tbl>
              <a:tblPr/>
              <a:tblGrid>
                <a:gridCol w="2766060"/>
                <a:gridCol w="2766060"/>
                <a:gridCol w="2766060"/>
                <a:gridCol w="2766060"/>
              </a:tblGrid>
              <a:tr h="969264">
                <a:tc>
                  <a:txBody>
                    <a:bodyPr/>
                    <a:p>
                      <a:pPr indent="0" marL="0">
                        <a:buNone/>
                      </a:pPr>
                      <a:r>
                        <a:rPr b="1" dirty="0" sz="2400" lang="en-US">
                          <a:solidFill>
                            <a:srgbClr val="FFFFFF"/>
                          </a:solidFill>
                          <a:latin typeface="Calibri" pitchFamily="34" charset="0"/>
                          <a:ea typeface="Calibri" pitchFamily="34" charset="-122"/>
                          <a:cs typeface="Calibri" pitchFamily="34" charset="-120"/>
                        </a:rPr>
                        <a:t>Request Type</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0F2942"/>
                    </a:solidFill>
                  </a:tcPr>
                </a:tc>
                <a:tc>
                  <a:txBody>
                    <a:bodyPr/>
                    <a:p>
                      <a:pPr indent="0" marL="0">
                        <a:buNone/>
                      </a:pPr>
                      <a:r>
                        <a:rPr b="1" dirty="0" sz="2400" lang="en-US">
                          <a:solidFill>
                            <a:srgbClr val="FFFFFF"/>
                          </a:solidFill>
                          <a:latin typeface="Calibri" pitchFamily="34" charset="0"/>
                          <a:ea typeface="Calibri" pitchFamily="34" charset="-122"/>
                          <a:cs typeface="Calibri" pitchFamily="34" charset="-120"/>
                        </a:rPr>
                        <a:t>% of Traffic</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0F2942"/>
                    </a:solidFill>
                  </a:tcPr>
                </a:tc>
                <a:tc>
                  <a:txBody>
                    <a:bodyPr/>
                    <a:p>
                      <a:pPr indent="0" marL="0">
                        <a:buNone/>
                      </a:pPr>
                      <a:r>
                        <a:rPr b="1" dirty="0" sz="2400" lang="en-US">
                          <a:solidFill>
                            <a:srgbClr val="FFFFFF"/>
                          </a:solidFill>
                          <a:latin typeface="Calibri" pitchFamily="34" charset="0"/>
                          <a:ea typeface="Calibri" pitchFamily="34" charset="-122"/>
                          <a:cs typeface="Calibri" pitchFamily="34" charset="-120"/>
                        </a:rPr>
                        <a:t>Avg. CPU Demand</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0F2942"/>
                    </a:solidFill>
                  </a:tcPr>
                </a:tc>
                <a:tc>
                  <a:txBody>
                    <a:bodyPr/>
                    <a:p>
                      <a:pPr indent="0" marL="0">
                        <a:buNone/>
                      </a:pPr>
                      <a:r>
                        <a:rPr b="1" dirty="0" sz="2400" lang="en-US">
                          <a:solidFill>
                            <a:srgbClr val="FFFFFF"/>
                          </a:solidFill>
                          <a:latin typeface="Calibri" pitchFamily="34" charset="0"/>
                          <a:ea typeface="Calibri" pitchFamily="34" charset="-122"/>
                          <a:cs typeface="Calibri" pitchFamily="34" charset="-120"/>
                        </a:rPr>
                        <a:t>Avg. DB Demand</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0F2942"/>
                    </a:solidFill>
                  </a:tcPr>
                </a:tc>
              </a:tr>
              <a:tr h="969264">
                <a:tc>
                  <a:txBody>
                    <a:bodyPr/>
                    <a:p>
                      <a:pPr indent="0" marL="0">
                        <a:buNone/>
                      </a:pPr>
                      <a:r>
                        <a:rPr dirty="0" sz="2400" lang="en-US">
                          <a:solidFill>
                            <a:srgbClr val="1A1A2E"/>
                          </a:solidFill>
                          <a:latin typeface="Calibri" pitchFamily="34" charset="0"/>
                          <a:ea typeface="Calibri" pitchFamily="34" charset="-122"/>
                          <a:cs typeface="Calibri" pitchFamily="34" charset="-120"/>
                        </a:rPr>
                        <a:t>Browse product page</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FFFFFF"/>
                    </a:solidFill>
                  </a:tcPr>
                </a:tc>
                <a:tc>
                  <a:txBody>
                    <a:bodyPr/>
                    <a:p>
                      <a:pPr indent="0" marL="0">
                        <a:buNone/>
                      </a:pPr>
                      <a:r>
                        <a:rPr dirty="0" sz="2400" lang="en-US">
                          <a:solidFill>
                            <a:srgbClr val="1A1A2E"/>
                          </a:solidFill>
                          <a:latin typeface="Calibri" pitchFamily="34" charset="0"/>
                          <a:ea typeface="Calibri" pitchFamily="34" charset="-122"/>
                          <a:cs typeface="Calibri" pitchFamily="34" charset="-120"/>
                        </a:rPr>
                        <a:t>60%</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FFFFFF"/>
                    </a:solidFill>
                  </a:tcPr>
                </a:tc>
                <a:tc>
                  <a:txBody>
                    <a:bodyPr/>
                    <a:p>
                      <a:pPr indent="0" marL="0">
                        <a:buNone/>
                      </a:pPr>
                      <a:r>
                        <a:rPr dirty="0" sz="2400" lang="en-US">
                          <a:solidFill>
                            <a:srgbClr val="1A1A2E"/>
                          </a:solidFill>
                          <a:latin typeface="Calibri" pitchFamily="34" charset="0"/>
                          <a:ea typeface="Calibri" pitchFamily="34" charset="-122"/>
                          <a:cs typeface="Calibri" pitchFamily="34" charset="-120"/>
                        </a:rPr>
                        <a:t>5 ms</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FFFFFF"/>
                    </a:solidFill>
                  </a:tcPr>
                </a:tc>
                <a:tc>
                  <a:txBody>
                    <a:bodyPr/>
                    <a:p>
                      <a:pPr indent="0" marL="0">
                        <a:buNone/>
                      </a:pPr>
                      <a:r>
                        <a:rPr dirty="0" sz="2400" lang="en-US">
                          <a:solidFill>
                            <a:srgbClr val="1A1A2E"/>
                          </a:solidFill>
                          <a:latin typeface="Calibri" pitchFamily="34" charset="0"/>
                          <a:ea typeface="Calibri" pitchFamily="34" charset="-122"/>
                          <a:cs typeface="Calibri" pitchFamily="34" charset="-120"/>
                        </a:rPr>
                        <a:t>8 ms</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FFFFFF"/>
                    </a:solidFill>
                  </a:tcPr>
                </a:tc>
              </a:tr>
              <a:tr h="969264">
                <a:tc>
                  <a:txBody>
                    <a:bodyPr/>
                    <a:p>
                      <a:pPr indent="0" marL="0">
                        <a:buNone/>
                      </a:pPr>
                      <a:r>
                        <a:rPr dirty="0" sz="2400" lang="en-US">
                          <a:solidFill>
                            <a:srgbClr val="1A1A2E"/>
                          </a:solidFill>
                          <a:latin typeface="Calibri" pitchFamily="34" charset="0"/>
                          <a:ea typeface="Calibri" pitchFamily="34" charset="-122"/>
                          <a:cs typeface="Calibri" pitchFamily="34" charset="-120"/>
                        </a:rPr>
                        <a:t>Search query</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F4F6F8"/>
                    </a:solidFill>
                  </a:tcPr>
                </a:tc>
                <a:tc>
                  <a:txBody>
                    <a:bodyPr/>
                    <a:p>
                      <a:pPr indent="0" marL="0">
                        <a:buNone/>
                      </a:pPr>
                      <a:r>
                        <a:rPr dirty="0" sz="2400" lang="en-US">
                          <a:solidFill>
                            <a:srgbClr val="1A1A2E"/>
                          </a:solidFill>
                          <a:latin typeface="Calibri" pitchFamily="34" charset="0"/>
                          <a:ea typeface="Calibri" pitchFamily="34" charset="-122"/>
                          <a:cs typeface="Calibri" pitchFamily="34" charset="-120"/>
                        </a:rPr>
                        <a:t>20%</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F4F6F8"/>
                    </a:solidFill>
                  </a:tcPr>
                </a:tc>
                <a:tc>
                  <a:txBody>
                    <a:bodyPr/>
                    <a:p>
                      <a:pPr indent="0" marL="0">
                        <a:buNone/>
                      </a:pPr>
                      <a:r>
                        <a:rPr dirty="0" sz="2400" lang="en-US">
                          <a:solidFill>
                            <a:srgbClr val="1A1A2E"/>
                          </a:solidFill>
                          <a:latin typeface="Calibri" pitchFamily="34" charset="0"/>
                          <a:ea typeface="Calibri" pitchFamily="34" charset="-122"/>
                          <a:cs typeface="Calibri" pitchFamily="34" charset="-120"/>
                        </a:rPr>
                        <a:t>15 ms</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F4F6F8"/>
                    </a:solidFill>
                  </a:tcPr>
                </a:tc>
                <a:tc>
                  <a:txBody>
                    <a:bodyPr/>
                    <a:p>
                      <a:pPr indent="0" marL="0">
                        <a:buNone/>
                      </a:pPr>
                      <a:r>
                        <a:rPr dirty="0" sz="2400" lang="en-US">
                          <a:solidFill>
                            <a:srgbClr val="1A1A2E"/>
                          </a:solidFill>
                          <a:latin typeface="Calibri" pitchFamily="34" charset="0"/>
                          <a:ea typeface="Calibri" pitchFamily="34" charset="-122"/>
                          <a:cs typeface="Calibri" pitchFamily="34" charset="-120"/>
                        </a:rPr>
                        <a:t>25 ms</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F4F6F8"/>
                    </a:solidFill>
                  </a:tcPr>
                </a:tc>
              </a:tr>
              <a:tr h="969264">
                <a:tc>
                  <a:txBody>
                    <a:bodyPr/>
                    <a:p>
                      <a:pPr indent="0" marL="0">
                        <a:buNone/>
                      </a:pPr>
                      <a:r>
                        <a:rPr dirty="0" sz="2400" lang="en-US">
                          <a:solidFill>
                            <a:srgbClr val="1A1A2E"/>
                          </a:solidFill>
                          <a:latin typeface="Calibri" pitchFamily="34" charset="0"/>
                          <a:ea typeface="Calibri" pitchFamily="34" charset="-122"/>
                          <a:cs typeface="Calibri" pitchFamily="34" charset="-120"/>
                        </a:rPr>
                        <a:t>Add to cart</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FFFFFF"/>
                    </a:solidFill>
                  </a:tcPr>
                </a:tc>
                <a:tc>
                  <a:txBody>
                    <a:bodyPr/>
                    <a:p>
                      <a:pPr indent="0" marL="0">
                        <a:buNone/>
                      </a:pPr>
                      <a:r>
                        <a:rPr dirty="0" sz="2400" lang="en-US">
                          <a:solidFill>
                            <a:srgbClr val="1A1A2E"/>
                          </a:solidFill>
                          <a:latin typeface="Calibri" pitchFamily="34" charset="0"/>
                          <a:ea typeface="Calibri" pitchFamily="34" charset="-122"/>
                          <a:cs typeface="Calibri" pitchFamily="34" charset="-120"/>
                        </a:rPr>
                        <a:t>12%</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FFFFFF"/>
                    </a:solidFill>
                  </a:tcPr>
                </a:tc>
                <a:tc>
                  <a:txBody>
                    <a:bodyPr/>
                    <a:p>
                      <a:pPr indent="0" marL="0">
                        <a:buNone/>
                      </a:pPr>
                      <a:r>
                        <a:rPr dirty="0" sz="2400" lang="en-US">
                          <a:solidFill>
                            <a:srgbClr val="1A1A2E"/>
                          </a:solidFill>
                          <a:latin typeface="Calibri" pitchFamily="34" charset="0"/>
                          <a:ea typeface="Calibri" pitchFamily="34" charset="-122"/>
                          <a:cs typeface="Calibri" pitchFamily="34" charset="-120"/>
                        </a:rPr>
                        <a:t>8 ms</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FFFFFF"/>
                    </a:solidFill>
                  </a:tcPr>
                </a:tc>
                <a:tc>
                  <a:txBody>
                    <a:bodyPr/>
                    <a:p>
                      <a:pPr indent="0" marL="0">
                        <a:buNone/>
                      </a:pPr>
                      <a:r>
                        <a:rPr dirty="0" sz="2400" lang="en-US">
                          <a:solidFill>
                            <a:srgbClr val="1A1A2E"/>
                          </a:solidFill>
                          <a:latin typeface="Calibri" pitchFamily="34" charset="0"/>
                          <a:ea typeface="Calibri" pitchFamily="34" charset="-122"/>
                          <a:cs typeface="Calibri" pitchFamily="34" charset="-120"/>
                        </a:rPr>
                        <a:t>12 ms</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FFFFFF"/>
                    </a:solidFill>
                  </a:tcPr>
                </a:tc>
              </a:tr>
              <a:tr h="969264">
                <a:tc>
                  <a:txBody>
                    <a:bodyPr/>
                    <a:p>
                      <a:pPr indent="0" marL="0">
                        <a:buNone/>
                      </a:pPr>
                      <a:r>
                        <a:rPr dirty="0" sz="2400" lang="en-US">
                          <a:solidFill>
                            <a:srgbClr val="1A1A2E"/>
                          </a:solidFill>
                          <a:latin typeface="Calibri" pitchFamily="34" charset="0"/>
                          <a:ea typeface="Calibri" pitchFamily="34" charset="-122"/>
                          <a:cs typeface="Calibri" pitchFamily="34" charset="-120"/>
                        </a:rPr>
                        <a:t>Checkout</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F4F6F8"/>
                    </a:solidFill>
                  </a:tcPr>
                </a:tc>
                <a:tc>
                  <a:txBody>
                    <a:bodyPr/>
                    <a:p>
                      <a:pPr indent="0" marL="0">
                        <a:buNone/>
                      </a:pPr>
                      <a:r>
                        <a:rPr dirty="0" sz="2400" lang="en-US">
                          <a:solidFill>
                            <a:srgbClr val="1A1A2E"/>
                          </a:solidFill>
                          <a:latin typeface="Calibri" pitchFamily="34" charset="0"/>
                          <a:ea typeface="Calibri" pitchFamily="34" charset="-122"/>
                          <a:cs typeface="Calibri" pitchFamily="34" charset="-120"/>
                        </a:rPr>
                        <a:t>8%</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F4F6F8"/>
                    </a:solidFill>
                  </a:tcPr>
                </a:tc>
                <a:tc>
                  <a:txBody>
                    <a:bodyPr/>
                    <a:p>
                      <a:pPr indent="0" marL="0">
                        <a:buNone/>
                      </a:pPr>
                      <a:r>
                        <a:rPr dirty="0" sz="2400" lang="en-US">
                          <a:solidFill>
                            <a:srgbClr val="1A1A2E"/>
                          </a:solidFill>
                          <a:latin typeface="Calibri" pitchFamily="34" charset="0"/>
                          <a:ea typeface="Calibri" pitchFamily="34" charset="-122"/>
                          <a:cs typeface="Calibri" pitchFamily="34" charset="-120"/>
                        </a:rPr>
                        <a:t>20 ms</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F4F6F8"/>
                    </a:solidFill>
                  </a:tcPr>
                </a:tc>
                <a:tc>
                  <a:txBody>
                    <a:bodyPr/>
                    <a:p>
                      <a:pPr indent="0" marL="0">
                        <a:buNone/>
                      </a:pPr>
                      <a:r>
                        <a:rPr dirty="0" sz="2400" lang="en-US">
                          <a:solidFill>
                            <a:srgbClr val="1A1A2E"/>
                          </a:solidFill>
                          <a:latin typeface="Calibri" pitchFamily="34" charset="0"/>
                          <a:ea typeface="Calibri" pitchFamily="34" charset="-122"/>
                          <a:cs typeface="Calibri" pitchFamily="34" charset="-120"/>
                        </a:rPr>
                        <a:t>60 ms</a:t>
                      </a:r>
                      <a:endParaRPr dirty="0" sz="2400" lang="en-US">
                        <a:latin typeface="Calibri" charset="0"/>
                        <a:ea typeface="Calibri" charset="0"/>
                        <a:cs typeface="Calibri" charset="0"/>
                      </a:endParaRPr>
                    </a:p>
                  </a:txBody>
                  <a:tcPr marL="101600" marR="101600" marT="50800" marB="50800" anchor="ctr">
                    <a:lnL w="9525" cap="flat" cmpd="sng" algn="ctr">
                      <a:solidFill>
                        <a:srgbClr val="D9DEE4"/>
                      </a:solidFill>
                      <a:prstDash val="solid"/>
                      <a:round/>
                      <a:headEnd type="none" w="med" len="med"/>
                      <a:tailEnd type="none" w="med" len="med"/>
                    </a:lnL>
                    <a:lnR w="9525" cap="flat" cmpd="sng" algn="ctr">
                      <a:solidFill>
                        <a:srgbClr val="D9DEE4"/>
                      </a:solidFill>
                      <a:prstDash val="solid"/>
                      <a:round/>
                      <a:headEnd type="none" w="med" len="med"/>
                      <a:tailEnd type="none" w="med" len="med"/>
                    </a:lnR>
                    <a:lnT w="9525" cap="flat" cmpd="sng" algn="ctr">
                      <a:solidFill>
                        <a:srgbClr val="D9DEE4"/>
                      </a:solidFill>
                      <a:prstDash val="solid"/>
                      <a:round/>
                      <a:headEnd type="none" w="med" len="med"/>
                      <a:tailEnd type="none" w="med" len="med"/>
                    </a:lnT>
                    <a:lnB w="9525" cap="flat" cmpd="sng" algn="ctr">
                      <a:solidFill>
                        <a:srgbClr val="D9DEE4"/>
                      </a:solidFill>
                      <a:prstDash val="solid"/>
                      <a:round/>
                      <a:headEnd type="none" w="med" len="med"/>
                      <a:tailEnd type="none" w="med" len="med"/>
                    </a:lnB>
                    <a:solidFill>
                      <a:srgbClr val="F4F6F8"/>
                    </a:solidFill>
                  </a:tcPr>
                </a:tc>
              </a:tr>
            </a:tbl>
          </a:graphicData>
        </a:graphic>
      </p:graphicFrame>
      <p:sp>
        <p:nvSpPr>
          <p:cNvPr id="1048742" name="Text 2"/>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2: Performance Metrics &amp; Workload Characterization</a:t>
            </a:r>
            <a:endParaRPr dirty="0" sz="900" lang="en-US"/>
          </a:p>
        </p:txBody>
      </p:sp>
      <p:sp>
        <p:nvSpPr>
          <p:cNvPr id="1048743" name="Text 3"/>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18</a:t>
            </a:r>
            <a:endParaRPr dirty="0" sz="900"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89" name=""/>
        <p:cNvGrpSpPr/>
        <p:nvPr/>
      </p:nvGrpSpPr>
      <p:grpSpPr>
        <a:xfrm>
          <a:off x="0" y="0"/>
          <a:ext cx="0" cy="0"/>
          <a:chOff x="0" y="0"/>
          <a:chExt cx="0" cy="0"/>
        </a:xfrm>
      </p:grpSpPr>
      <p:sp>
        <p:nvSpPr>
          <p:cNvPr id="1048747" name="Text 0"/>
          <p:cNvSpPr/>
          <p:nvPr/>
        </p:nvSpPr>
        <p:spPr>
          <a:xfrm>
            <a:off x="548640" y="365760"/>
            <a:ext cx="10515600" cy="640080"/>
          </a:xfrm>
          <a:prstGeom prst="rect"/>
          <a:noFill/>
        </p:spPr>
        <p:txBody>
          <a:bodyPr anchor="ctr" bIns="0" lIns="0" rIns="0" rtlCol="0" tIns="0" wrap="square"/>
          <a:p>
            <a:pPr indent="0" marL="0">
              <a:buNone/>
            </a:pPr>
            <a:r>
              <a:rPr b="1" dirty="0" sz="2600" lang="en-US">
                <a:solidFill>
                  <a:srgbClr val="0F2942"/>
                </a:solidFill>
                <a:latin typeface="Calibri" pitchFamily="34" charset="0"/>
                <a:ea typeface="Calibri" pitchFamily="34" charset="-122"/>
                <a:cs typeface="Calibri" pitchFamily="34" charset="-120"/>
              </a:rPr>
              <a:t>Why the Request Mix Matters for Modeling</a:t>
            </a:r>
            <a:endParaRPr dirty="0" sz="2600" lang="en-US"/>
          </a:p>
        </p:txBody>
      </p:sp>
      <p:sp>
        <p:nvSpPr>
          <p:cNvPr id="1048748" name="Shape 1"/>
          <p:cNvSpPr/>
          <p:nvPr/>
        </p:nvSpPr>
        <p:spPr>
          <a:xfrm>
            <a:off x="566928" y="1005840"/>
            <a:ext cx="411480" cy="45720"/>
          </a:xfrm>
          <a:prstGeom prst="rect"/>
          <a:solidFill>
            <a:srgbClr val="00B8A9"/>
          </a:solidFill>
        </p:spPr>
        <p:txBody>
          <a:bodyPr/>
          <a:p>
            <a:endParaRPr lang="en-US"/>
          </a:p>
        </p:txBody>
      </p:sp>
      <p:sp>
        <p:nvSpPr>
          <p:cNvPr id="1048749" name="Text 2"/>
          <p:cNvSpPr/>
          <p:nvPr/>
        </p:nvSpPr>
        <p:spPr>
          <a:xfrm>
            <a:off x="594360" y="1325880"/>
            <a:ext cx="10881360" cy="4937760"/>
          </a:xfrm>
          <a:prstGeom prst="rect"/>
          <a:noFill/>
        </p:spPr>
        <p:txBody>
          <a:bodyPr anchor="t" bIns="0" lIns="0" rIns="0" rtlCol="0" tIns="0" wrap="square"/>
          <a:p>
            <a:pPr indent="-342900" marL="342900">
              <a:spcAft>
                <a:spcPts val="1200"/>
              </a:spcAft>
              <a:buSzPct val="100000"/>
              <a:buChar char="•"/>
            </a:pPr>
            <a:r>
              <a:rPr dirty="0" sz="2400" lang="en-US">
                <a:solidFill>
                  <a:srgbClr val="1A1A2E"/>
                </a:solidFill>
                <a:latin typeface="Calibri" pitchFamily="34" charset="0"/>
                <a:ea typeface="Calibri" pitchFamily="34" charset="-122"/>
                <a:cs typeface="Calibri" pitchFamily="34" charset="-120"/>
              </a:rPr>
              <a:t>A system handling mostly 'browse' requests behaves very differently than one handling mostly 'checkout' requests, even at the same total request rate</a:t>
            </a:r>
            <a:endParaRPr dirty="0" sz="2400" lang="en-US"/>
          </a:p>
          <a:p>
            <a:pPr indent="-342900" marL="342900">
              <a:spcAft>
                <a:spcPts val="1200"/>
              </a:spcAft>
              <a:buSzPct val="100000"/>
              <a:buChar char="•"/>
            </a:pPr>
            <a:r>
              <a:rPr b="1" dirty="0" sz="2400" lang="en-US">
                <a:solidFill>
                  <a:srgbClr val="1A1A2E"/>
                </a:solidFill>
                <a:latin typeface="Calibri" pitchFamily="34" charset="0"/>
                <a:ea typeface="Calibri" pitchFamily="34" charset="-122"/>
                <a:cs typeface="Calibri" pitchFamily="34" charset="-120"/>
              </a:rPr>
              <a:t>The overall bottleneck depends on the weighted mix of demands across all request types, not any single request type alone</a:t>
            </a:r>
            <a:endParaRPr dirty="0" sz="2400" lang="en-US"/>
          </a:p>
          <a:p>
            <a:pPr indent="-342900" marL="342900">
              <a:spcAft>
                <a:spcPts val="1200"/>
              </a:spcAft>
              <a:buSzPct val="100000"/>
              <a:buChar char="•"/>
            </a:pPr>
            <a:r>
              <a:rPr dirty="0" sz="2400" lang="en-US">
                <a:solidFill>
                  <a:srgbClr val="1A1A2E"/>
                </a:solidFill>
                <a:latin typeface="Calibri" pitchFamily="34" charset="0"/>
                <a:ea typeface="Calibri" pitchFamily="34" charset="-122"/>
                <a:cs typeface="Calibri" pitchFamily="34" charset="-120"/>
              </a:rPr>
              <a:t>This is why performance models must incorporate a realistic request mix — a model built assuming uniform, identical requests will systematically mispredict real behavior</a:t>
            </a:r>
            <a:endParaRPr dirty="0" sz="2400" lang="en-US"/>
          </a:p>
        </p:txBody>
      </p:sp>
      <p:sp>
        <p:nvSpPr>
          <p:cNvPr id="1048750" name="Text 3"/>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2: Performance Metrics &amp; Workload Characterization</a:t>
            </a:r>
            <a:endParaRPr dirty="0" sz="900" lang="en-US"/>
          </a:p>
        </p:txBody>
      </p:sp>
      <p:sp>
        <p:nvSpPr>
          <p:cNvPr id="1048751" name="Text 4"/>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19</a:t>
            </a:r>
            <a:endParaRPr dirty="0" sz="900"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38" name=""/>
        <p:cNvGrpSpPr/>
        <p:nvPr/>
      </p:nvGrpSpPr>
      <p:grpSpPr>
        <a:xfrm>
          <a:off x="0" y="0"/>
          <a:ext cx="0" cy="0"/>
          <a:chOff x="0" y="0"/>
          <a:chExt cx="0" cy="0"/>
        </a:xfrm>
      </p:grpSpPr>
      <p:sp>
        <p:nvSpPr>
          <p:cNvPr id="1048584" name="Text 0"/>
          <p:cNvSpPr/>
          <p:nvPr/>
        </p:nvSpPr>
        <p:spPr>
          <a:xfrm>
            <a:off x="548640" y="411480"/>
            <a:ext cx="5486400" cy="640080"/>
          </a:xfrm>
          <a:prstGeom prst="rect"/>
          <a:noFill/>
        </p:spPr>
        <p:txBody>
          <a:bodyPr anchor="ctr" bIns="0" lIns="0" rIns="0" rtlCol="0" tIns="0" wrap="square"/>
          <a:p>
            <a:pPr indent="0" marL="0">
              <a:buNone/>
            </a:pPr>
            <a:r>
              <a:rPr b="1" dirty="0" sz="3000" lang="en-US">
                <a:solidFill>
                  <a:srgbClr val="0F2942"/>
                </a:solidFill>
                <a:latin typeface="Calibri" pitchFamily="34" charset="0"/>
                <a:ea typeface="Calibri" pitchFamily="34" charset="-122"/>
                <a:cs typeface="Calibri" pitchFamily="34" charset="-120"/>
              </a:rPr>
              <a:t>Agenda</a:t>
            </a:r>
            <a:endParaRPr dirty="0" sz="3000" lang="en-US"/>
          </a:p>
        </p:txBody>
      </p:sp>
      <p:sp>
        <p:nvSpPr>
          <p:cNvPr id="1048585" name="Shape 1"/>
          <p:cNvSpPr/>
          <p:nvPr/>
        </p:nvSpPr>
        <p:spPr>
          <a:xfrm>
            <a:off x="566928" y="1097280"/>
            <a:ext cx="457200" cy="54864"/>
          </a:xfrm>
          <a:prstGeom prst="rect"/>
          <a:solidFill>
            <a:srgbClr val="00B8A9"/>
          </a:solidFill>
        </p:spPr>
        <p:txBody>
          <a:bodyPr/>
          <a:p>
            <a:endParaRPr lang="en-US"/>
          </a:p>
        </p:txBody>
      </p:sp>
      <p:sp>
        <p:nvSpPr>
          <p:cNvPr id="1048586" name="Shape 2"/>
          <p:cNvSpPr/>
          <p:nvPr/>
        </p:nvSpPr>
        <p:spPr>
          <a:xfrm>
            <a:off x="640080" y="1508760"/>
            <a:ext cx="457200" cy="457200"/>
          </a:xfrm>
          <a:prstGeom prst="roundRect">
            <a:avLst>
              <a:gd name="adj" fmla="val 16000"/>
            </a:avLst>
          </a:prstGeom>
          <a:solidFill>
            <a:srgbClr val="EAF6F5"/>
          </a:solidFill>
        </p:spPr>
        <p:txBody>
          <a:bodyPr/>
          <a:p>
            <a:endParaRPr lang="en-US"/>
          </a:p>
        </p:txBody>
      </p:sp>
      <p:sp>
        <p:nvSpPr>
          <p:cNvPr id="1048587" name="Text 3"/>
          <p:cNvSpPr/>
          <p:nvPr/>
        </p:nvSpPr>
        <p:spPr>
          <a:xfrm>
            <a:off x="640080" y="1508760"/>
            <a:ext cx="457200" cy="457200"/>
          </a:xfrm>
          <a:prstGeom prst="rect"/>
          <a:noFill/>
        </p:spPr>
        <p:txBody>
          <a:bodyPr anchor="ctr" bIns="0" lIns="0" rIns="0" rtlCol="0" tIns="0" wrap="square"/>
          <a:p>
            <a:pPr algn="ctr" indent="0" marL="0">
              <a:buNone/>
            </a:pPr>
            <a:r>
              <a:rPr b="1" dirty="0" sz="1600" lang="en-US">
                <a:solidFill>
                  <a:srgbClr val="00B8A9"/>
                </a:solidFill>
                <a:latin typeface="Calibri" pitchFamily="34" charset="0"/>
                <a:ea typeface="Calibri" pitchFamily="34" charset="-122"/>
                <a:cs typeface="Calibri" pitchFamily="34" charset="-120"/>
              </a:rPr>
              <a:t>1</a:t>
            </a:r>
            <a:endParaRPr dirty="0" sz="1600" lang="en-US"/>
          </a:p>
        </p:txBody>
      </p:sp>
      <p:sp>
        <p:nvSpPr>
          <p:cNvPr id="1048588" name="Text 4"/>
          <p:cNvSpPr/>
          <p:nvPr/>
        </p:nvSpPr>
        <p:spPr>
          <a:xfrm>
            <a:off x="1234440" y="1481328"/>
            <a:ext cx="9187854" cy="548640"/>
          </a:xfrm>
          <a:prstGeom prst="rect"/>
          <a:noFill/>
        </p:spPr>
        <p:txBody>
          <a:bodyPr anchor="ctr" bIns="0" lIns="0" rIns="0" rtlCol="0" tIns="0" wrap="square"/>
          <a:p>
            <a:pPr indent="0" marL="0">
              <a:buNone/>
            </a:pPr>
            <a:r>
              <a:rPr dirty="0" sz="2400" lang="en-US">
                <a:solidFill>
                  <a:srgbClr val="33394A"/>
                </a:solidFill>
                <a:latin typeface="Calibri" pitchFamily="34" charset="0"/>
                <a:ea typeface="Calibri" pitchFamily="34" charset="-122"/>
                <a:cs typeface="Calibri" pitchFamily="34" charset="-120"/>
              </a:rPr>
              <a:t>Response time, throughput, and utilization — precise definitions</a:t>
            </a:r>
            <a:endParaRPr dirty="0" sz="2400" lang="en-US"/>
          </a:p>
        </p:txBody>
      </p:sp>
      <p:sp>
        <p:nvSpPr>
          <p:cNvPr id="1048589" name="Shape 5"/>
          <p:cNvSpPr/>
          <p:nvPr/>
        </p:nvSpPr>
        <p:spPr>
          <a:xfrm>
            <a:off x="640080" y="2301240"/>
            <a:ext cx="457200" cy="457200"/>
          </a:xfrm>
          <a:prstGeom prst="roundRect">
            <a:avLst>
              <a:gd name="adj" fmla="val 16000"/>
            </a:avLst>
          </a:prstGeom>
          <a:solidFill>
            <a:srgbClr val="EAF6F5"/>
          </a:solidFill>
        </p:spPr>
        <p:txBody>
          <a:bodyPr/>
          <a:p>
            <a:endParaRPr lang="en-US"/>
          </a:p>
        </p:txBody>
      </p:sp>
      <p:sp>
        <p:nvSpPr>
          <p:cNvPr id="1048590" name="Text 6"/>
          <p:cNvSpPr/>
          <p:nvPr/>
        </p:nvSpPr>
        <p:spPr>
          <a:xfrm>
            <a:off x="640080" y="2301240"/>
            <a:ext cx="457200" cy="457200"/>
          </a:xfrm>
          <a:prstGeom prst="rect"/>
          <a:noFill/>
        </p:spPr>
        <p:txBody>
          <a:bodyPr anchor="ctr" bIns="0" lIns="0" rIns="0" rtlCol="0" tIns="0" wrap="square"/>
          <a:p>
            <a:pPr algn="ctr" indent="0" marL="0">
              <a:buNone/>
            </a:pPr>
            <a:r>
              <a:rPr b="1" dirty="0" sz="1600" lang="en-US">
                <a:solidFill>
                  <a:srgbClr val="00B8A9"/>
                </a:solidFill>
                <a:latin typeface="Calibri" pitchFamily="34" charset="0"/>
                <a:ea typeface="Calibri" pitchFamily="34" charset="-122"/>
                <a:cs typeface="Calibri" pitchFamily="34" charset="-120"/>
              </a:rPr>
              <a:t>2</a:t>
            </a:r>
            <a:endParaRPr dirty="0" sz="1600" lang="en-US"/>
          </a:p>
        </p:txBody>
      </p:sp>
      <p:sp>
        <p:nvSpPr>
          <p:cNvPr id="1048591" name="Text 7"/>
          <p:cNvSpPr/>
          <p:nvPr/>
        </p:nvSpPr>
        <p:spPr>
          <a:xfrm>
            <a:off x="1234440" y="2273808"/>
            <a:ext cx="9187854" cy="548640"/>
          </a:xfrm>
          <a:prstGeom prst="rect"/>
          <a:noFill/>
        </p:spPr>
        <p:txBody>
          <a:bodyPr anchor="ctr" bIns="0" lIns="0" rIns="0" rtlCol="0" tIns="0" wrap="square"/>
          <a:p>
            <a:pPr indent="0" marL="0">
              <a:buNone/>
            </a:pPr>
            <a:r>
              <a:rPr dirty="0" sz="2400" lang="en-US">
                <a:solidFill>
                  <a:srgbClr val="33394A"/>
                </a:solidFill>
                <a:latin typeface="Calibri" pitchFamily="34" charset="0"/>
                <a:ea typeface="Calibri" pitchFamily="34" charset="-122"/>
                <a:cs typeface="Calibri" pitchFamily="34" charset="-120"/>
              </a:rPr>
              <a:t>The relationship between utilization and response time</a:t>
            </a:r>
            <a:endParaRPr dirty="0" sz="2400" lang="en-US"/>
          </a:p>
        </p:txBody>
      </p:sp>
      <p:sp>
        <p:nvSpPr>
          <p:cNvPr id="1048592" name="Shape 8"/>
          <p:cNvSpPr/>
          <p:nvPr/>
        </p:nvSpPr>
        <p:spPr>
          <a:xfrm>
            <a:off x="640080" y="3093720"/>
            <a:ext cx="457200" cy="457200"/>
          </a:xfrm>
          <a:prstGeom prst="roundRect">
            <a:avLst>
              <a:gd name="adj" fmla="val 16000"/>
            </a:avLst>
          </a:prstGeom>
          <a:solidFill>
            <a:srgbClr val="EAF6F5"/>
          </a:solidFill>
        </p:spPr>
        <p:txBody>
          <a:bodyPr/>
          <a:p>
            <a:endParaRPr lang="en-US"/>
          </a:p>
        </p:txBody>
      </p:sp>
      <p:sp>
        <p:nvSpPr>
          <p:cNvPr id="1048593" name="Text 9"/>
          <p:cNvSpPr/>
          <p:nvPr/>
        </p:nvSpPr>
        <p:spPr>
          <a:xfrm>
            <a:off x="640080" y="3093720"/>
            <a:ext cx="457200" cy="457200"/>
          </a:xfrm>
          <a:prstGeom prst="rect"/>
          <a:noFill/>
        </p:spPr>
        <p:txBody>
          <a:bodyPr anchor="ctr" bIns="0" lIns="0" rIns="0" rtlCol="0" tIns="0" wrap="square"/>
          <a:p>
            <a:pPr algn="ctr" indent="0" marL="0">
              <a:buNone/>
            </a:pPr>
            <a:r>
              <a:rPr b="1" dirty="0" sz="1600" lang="en-US">
                <a:solidFill>
                  <a:srgbClr val="00B8A9"/>
                </a:solidFill>
                <a:latin typeface="Calibri" pitchFamily="34" charset="0"/>
                <a:ea typeface="Calibri" pitchFamily="34" charset="-122"/>
                <a:cs typeface="Calibri" pitchFamily="34" charset="-120"/>
              </a:rPr>
              <a:t>3</a:t>
            </a:r>
            <a:endParaRPr dirty="0" sz="1600" lang="en-US"/>
          </a:p>
        </p:txBody>
      </p:sp>
      <p:sp>
        <p:nvSpPr>
          <p:cNvPr id="1048594" name="Text 10"/>
          <p:cNvSpPr/>
          <p:nvPr/>
        </p:nvSpPr>
        <p:spPr>
          <a:xfrm>
            <a:off x="1234440" y="3066288"/>
            <a:ext cx="9187854" cy="548640"/>
          </a:xfrm>
          <a:prstGeom prst="rect"/>
          <a:noFill/>
        </p:spPr>
        <p:txBody>
          <a:bodyPr anchor="ctr" bIns="0" lIns="0" rIns="0" rtlCol="0" tIns="0" wrap="square"/>
          <a:p>
            <a:pPr indent="0" marL="0">
              <a:buNone/>
            </a:pPr>
            <a:r>
              <a:rPr dirty="0" sz="2400" lang="en-US">
                <a:solidFill>
                  <a:srgbClr val="33394A"/>
                </a:solidFill>
                <a:latin typeface="Calibri" pitchFamily="34" charset="0"/>
                <a:ea typeface="Calibri" pitchFamily="34" charset="-122"/>
                <a:cs typeface="Calibri" pitchFamily="34" charset="-120"/>
              </a:rPr>
              <a:t>Percentiles vs. averages: why tail latency matters</a:t>
            </a:r>
            <a:endParaRPr dirty="0" sz="2400" lang="en-US"/>
          </a:p>
        </p:txBody>
      </p:sp>
      <p:sp>
        <p:nvSpPr>
          <p:cNvPr id="1048595" name="Shape 11"/>
          <p:cNvSpPr/>
          <p:nvPr/>
        </p:nvSpPr>
        <p:spPr>
          <a:xfrm>
            <a:off x="640080" y="3886200"/>
            <a:ext cx="457200" cy="457200"/>
          </a:xfrm>
          <a:prstGeom prst="roundRect">
            <a:avLst>
              <a:gd name="adj" fmla="val 16000"/>
            </a:avLst>
          </a:prstGeom>
          <a:solidFill>
            <a:srgbClr val="EAF6F5"/>
          </a:solidFill>
        </p:spPr>
        <p:txBody>
          <a:bodyPr/>
          <a:p>
            <a:endParaRPr lang="en-US"/>
          </a:p>
        </p:txBody>
      </p:sp>
      <p:sp>
        <p:nvSpPr>
          <p:cNvPr id="1048596" name="Text 12"/>
          <p:cNvSpPr/>
          <p:nvPr/>
        </p:nvSpPr>
        <p:spPr>
          <a:xfrm>
            <a:off x="640080" y="3886200"/>
            <a:ext cx="457200" cy="457200"/>
          </a:xfrm>
          <a:prstGeom prst="rect"/>
          <a:noFill/>
        </p:spPr>
        <p:txBody>
          <a:bodyPr anchor="ctr" bIns="0" lIns="0" rIns="0" rtlCol="0" tIns="0" wrap="square"/>
          <a:p>
            <a:pPr algn="ctr" indent="0" marL="0">
              <a:buNone/>
            </a:pPr>
            <a:r>
              <a:rPr b="1" dirty="0" sz="1600" lang="en-US">
                <a:solidFill>
                  <a:srgbClr val="00B8A9"/>
                </a:solidFill>
                <a:latin typeface="Calibri" pitchFamily="34" charset="0"/>
                <a:ea typeface="Calibri" pitchFamily="34" charset="-122"/>
                <a:cs typeface="Calibri" pitchFamily="34" charset="-120"/>
              </a:rPr>
              <a:t>4</a:t>
            </a:r>
            <a:endParaRPr dirty="0" sz="1600" lang="en-US"/>
          </a:p>
        </p:txBody>
      </p:sp>
      <p:sp>
        <p:nvSpPr>
          <p:cNvPr id="1048597" name="Text 13"/>
          <p:cNvSpPr/>
          <p:nvPr/>
        </p:nvSpPr>
        <p:spPr>
          <a:xfrm>
            <a:off x="1234440" y="3858768"/>
            <a:ext cx="9187854" cy="548640"/>
          </a:xfrm>
          <a:prstGeom prst="rect"/>
          <a:noFill/>
        </p:spPr>
        <p:txBody>
          <a:bodyPr anchor="ctr" bIns="0" lIns="0" rIns="0" rtlCol="0" tIns="0" wrap="square"/>
          <a:p>
            <a:pPr indent="0" marL="0">
              <a:buNone/>
            </a:pPr>
            <a:r>
              <a:rPr dirty="0" sz="2400" lang="en-US">
                <a:solidFill>
                  <a:srgbClr val="33394A"/>
                </a:solidFill>
                <a:latin typeface="Calibri" pitchFamily="34" charset="0"/>
                <a:ea typeface="Calibri" pitchFamily="34" charset="-122"/>
                <a:cs typeface="Calibri" pitchFamily="34" charset="-120"/>
              </a:rPr>
              <a:t>Workload characterization: arrival processes and service demands</a:t>
            </a:r>
            <a:endParaRPr dirty="0" sz="2400" lang="en-US"/>
          </a:p>
        </p:txBody>
      </p:sp>
      <p:sp>
        <p:nvSpPr>
          <p:cNvPr id="1048598" name="Shape 14"/>
          <p:cNvSpPr/>
          <p:nvPr/>
        </p:nvSpPr>
        <p:spPr>
          <a:xfrm>
            <a:off x="640080" y="4678680"/>
            <a:ext cx="457200" cy="457200"/>
          </a:xfrm>
          <a:prstGeom prst="roundRect">
            <a:avLst>
              <a:gd name="adj" fmla="val 16000"/>
            </a:avLst>
          </a:prstGeom>
          <a:solidFill>
            <a:srgbClr val="EAF6F5"/>
          </a:solidFill>
        </p:spPr>
        <p:txBody>
          <a:bodyPr/>
          <a:p>
            <a:endParaRPr lang="en-US"/>
          </a:p>
        </p:txBody>
      </p:sp>
      <p:sp>
        <p:nvSpPr>
          <p:cNvPr id="1048599" name="Text 15"/>
          <p:cNvSpPr/>
          <p:nvPr/>
        </p:nvSpPr>
        <p:spPr>
          <a:xfrm>
            <a:off x="640080" y="4678680"/>
            <a:ext cx="457200" cy="457200"/>
          </a:xfrm>
          <a:prstGeom prst="rect"/>
          <a:noFill/>
        </p:spPr>
        <p:txBody>
          <a:bodyPr anchor="ctr" bIns="0" lIns="0" rIns="0" rtlCol="0" tIns="0" wrap="square"/>
          <a:p>
            <a:pPr algn="ctr" indent="0" marL="0">
              <a:buNone/>
            </a:pPr>
            <a:r>
              <a:rPr b="1" dirty="0" sz="1600" lang="en-US">
                <a:solidFill>
                  <a:srgbClr val="00B8A9"/>
                </a:solidFill>
                <a:latin typeface="Calibri" pitchFamily="34" charset="0"/>
                <a:ea typeface="Calibri" pitchFamily="34" charset="-122"/>
                <a:cs typeface="Calibri" pitchFamily="34" charset="-120"/>
              </a:rPr>
              <a:t>5</a:t>
            </a:r>
            <a:endParaRPr dirty="0" sz="1600" lang="en-US"/>
          </a:p>
        </p:txBody>
      </p:sp>
      <p:sp>
        <p:nvSpPr>
          <p:cNvPr id="1048600" name="Text 16"/>
          <p:cNvSpPr/>
          <p:nvPr/>
        </p:nvSpPr>
        <p:spPr>
          <a:xfrm>
            <a:off x="1234440" y="4651248"/>
            <a:ext cx="9187854" cy="548640"/>
          </a:xfrm>
          <a:prstGeom prst="rect"/>
          <a:noFill/>
        </p:spPr>
        <p:txBody>
          <a:bodyPr anchor="ctr" bIns="0" lIns="0" rIns="0" rtlCol="0" tIns="0" wrap="square"/>
          <a:p>
            <a:pPr indent="0" marL="0">
              <a:buNone/>
            </a:pPr>
            <a:r>
              <a:rPr dirty="0" sz="2400" lang="en-US">
                <a:solidFill>
                  <a:srgbClr val="33394A"/>
                </a:solidFill>
                <a:latin typeface="Calibri" pitchFamily="34" charset="0"/>
                <a:ea typeface="Calibri" pitchFamily="34" charset="-122"/>
                <a:cs typeface="Calibri" pitchFamily="34" charset="-120"/>
              </a:rPr>
              <a:t>Open vs. closed workload models</a:t>
            </a:r>
            <a:endParaRPr dirty="0" sz="2400" lang="en-US"/>
          </a:p>
        </p:txBody>
      </p:sp>
      <p:sp>
        <p:nvSpPr>
          <p:cNvPr id="1048601" name="Shape 17"/>
          <p:cNvSpPr/>
          <p:nvPr/>
        </p:nvSpPr>
        <p:spPr>
          <a:xfrm>
            <a:off x="640080" y="5471160"/>
            <a:ext cx="457200" cy="457200"/>
          </a:xfrm>
          <a:prstGeom prst="roundRect">
            <a:avLst>
              <a:gd name="adj" fmla="val 16000"/>
            </a:avLst>
          </a:prstGeom>
          <a:solidFill>
            <a:srgbClr val="EAF6F5"/>
          </a:solidFill>
        </p:spPr>
        <p:txBody>
          <a:bodyPr/>
          <a:p>
            <a:endParaRPr lang="en-US"/>
          </a:p>
        </p:txBody>
      </p:sp>
      <p:sp>
        <p:nvSpPr>
          <p:cNvPr id="1048602" name="Text 18"/>
          <p:cNvSpPr/>
          <p:nvPr/>
        </p:nvSpPr>
        <p:spPr>
          <a:xfrm>
            <a:off x="640080" y="5471160"/>
            <a:ext cx="457200" cy="457200"/>
          </a:xfrm>
          <a:prstGeom prst="rect"/>
          <a:noFill/>
        </p:spPr>
        <p:txBody>
          <a:bodyPr anchor="ctr" bIns="0" lIns="0" rIns="0" rtlCol="0" tIns="0" wrap="square"/>
          <a:p>
            <a:pPr algn="ctr" indent="0" marL="0">
              <a:buNone/>
            </a:pPr>
            <a:r>
              <a:rPr b="1" dirty="0" sz="1600" lang="en-US">
                <a:solidFill>
                  <a:srgbClr val="00B8A9"/>
                </a:solidFill>
                <a:latin typeface="Calibri" pitchFamily="34" charset="0"/>
                <a:ea typeface="Calibri" pitchFamily="34" charset="-122"/>
                <a:cs typeface="Calibri" pitchFamily="34" charset="-120"/>
              </a:rPr>
              <a:t>6</a:t>
            </a:r>
            <a:endParaRPr dirty="0" sz="1600" lang="en-US"/>
          </a:p>
        </p:txBody>
      </p:sp>
      <p:sp>
        <p:nvSpPr>
          <p:cNvPr id="1048603" name="Text 19"/>
          <p:cNvSpPr/>
          <p:nvPr/>
        </p:nvSpPr>
        <p:spPr>
          <a:xfrm>
            <a:off x="1234440" y="5443728"/>
            <a:ext cx="9187854" cy="548640"/>
          </a:xfrm>
          <a:prstGeom prst="rect"/>
          <a:noFill/>
        </p:spPr>
        <p:txBody>
          <a:bodyPr anchor="ctr" bIns="0" lIns="0" rIns="0" rtlCol="0" tIns="0" wrap="square"/>
          <a:p>
            <a:pPr indent="0" marL="0">
              <a:buNone/>
            </a:pPr>
            <a:r>
              <a:rPr dirty="0" sz="2400" lang="en-US">
                <a:solidFill>
                  <a:srgbClr val="33394A"/>
                </a:solidFill>
                <a:latin typeface="Calibri" pitchFamily="34" charset="0"/>
                <a:ea typeface="Calibri" pitchFamily="34" charset="-122"/>
                <a:cs typeface="Calibri" pitchFamily="34" charset="-120"/>
              </a:rPr>
              <a:t>Building a workload profile from real data</a:t>
            </a:r>
            <a:endParaRPr dirty="0" sz="2400" lang="en-US"/>
          </a:p>
        </p:txBody>
      </p:sp>
      <p:sp>
        <p:nvSpPr>
          <p:cNvPr id="1048604" name="Text 20"/>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2: Performance Metrics &amp; Workload Characterization</a:t>
            </a:r>
            <a:endParaRPr dirty="0" sz="900" lang="en-US"/>
          </a:p>
        </p:txBody>
      </p:sp>
      <p:sp>
        <p:nvSpPr>
          <p:cNvPr id="1048605" name="Text 21"/>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2</a:t>
            </a:r>
            <a:endParaRPr dirty="0" sz="900"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92" name=""/>
        <p:cNvGrpSpPr/>
        <p:nvPr/>
      </p:nvGrpSpPr>
      <p:grpSpPr>
        <a:xfrm>
          <a:off x="0" y="0"/>
          <a:ext cx="0" cy="0"/>
          <a:chOff x="0" y="0"/>
          <a:chExt cx="0" cy="0"/>
        </a:xfrm>
      </p:grpSpPr>
      <p:sp>
        <p:nvSpPr>
          <p:cNvPr id="1048755" name="Text 0"/>
          <p:cNvSpPr/>
          <p:nvPr/>
        </p:nvSpPr>
        <p:spPr>
          <a:xfrm>
            <a:off x="548640" y="365760"/>
            <a:ext cx="10515600" cy="640080"/>
          </a:xfrm>
          <a:prstGeom prst="rect"/>
          <a:noFill/>
        </p:spPr>
        <p:txBody>
          <a:bodyPr anchor="ctr" bIns="0" lIns="0" rIns="0" rtlCol="0" tIns="0" wrap="square"/>
          <a:p>
            <a:pPr indent="0" marL="0">
              <a:buNone/>
            </a:pPr>
            <a:r>
              <a:rPr b="1" dirty="0" sz="2600" lang="en-US">
                <a:solidFill>
                  <a:srgbClr val="0F2942"/>
                </a:solidFill>
                <a:latin typeface="Calibri" pitchFamily="34" charset="0"/>
                <a:ea typeface="Calibri" pitchFamily="34" charset="-122"/>
                <a:cs typeface="Calibri" pitchFamily="34" charset="-120"/>
              </a:rPr>
              <a:t>Open vs. Closed Workload Models</a:t>
            </a:r>
            <a:endParaRPr dirty="0" sz="2600" lang="en-US"/>
          </a:p>
        </p:txBody>
      </p:sp>
      <p:sp>
        <p:nvSpPr>
          <p:cNvPr id="1048756" name="Shape 1"/>
          <p:cNvSpPr/>
          <p:nvPr/>
        </p:nvSpPr>
        <p:spPr>
          <a:xfrm>
            <a:off x="566928" y="1005840"/>
            <a:ext cx="411480" cy="45720"/>
          </a:xfrm>
          <a:prstGeom prst="rect"/>
          <a:solidFill>
            <a:srgbClr val="00B8A9"/>
          </a:solidFill>
        </p:spPr>
        <p:txBody>
          <a:bodyPr/>
          <a:p>
            <a:endParaRPr lang="en-US"/>
          </a:p>
        </p:txBody>
      </p:sp>
      <p:sp>
        <p:nvSpPr>
          <p:cNvPr id="1048757" name="Shape 2"/>
          <p:cNvSpPr/>
          <p:nvPr/>
        </p:nvSpPr>
        <p:spPr>
          <a:xfrm>
            <a:off x="548640" y="1325880"/>
            <a:ext cx="5349240" cy="594360"/>
          </a:xfrm>
          <a:prstGeom prst="roundRect">
            <a:avLst>
              <a:gd name="adj" fmla="val 12308"/>
            </a:avLst>
          </a:prstGeom>
          <a:solidFill>
            <a:srgbClr val="00A79A"/>
          </a:solidFill>
        </p:spPr>
        <p:txBody>
          <a:bodyPr/>
          <a:p>
            <a:endParaRPr lang="en-US"/>
          </a:p>
        </p:txBody>
      </p:sp>
      <p:sp>
        <p:nvSpPr>
          <p:cNvPr id="1048758" name="Text 3"/>
          <p:cNvSpPr/>
          <p:nvPr/>
        </p:nvSpPr>
        <p:spPr>
          <a:xfrm>
            <a:off x="548640" y="1325880"/>
            <a:ext cx="5349240" cy="594360"/>
          </a:xfrm>
          <a:prstGeom prst="rect"/>
          <a:noFill/>
        </p:spPr>
        <p:txBody>
          <a:bodyPr anchor="ctr" bIns="0" lIns="0" rIns="0" rtlCol="0" tIns="0" wrap="square"/>
          <a:p>
            <a:pPr algn="ctr" indent="0" marL="0">
              <a:buNone/>
            </a:pPr>
            <a:r>
              <a:rPr b="1" dirty="0" sz="1700" lang="en-US">
                <a:solidFill>
                  <a:srgbClr val="FFFFFF"/>
                </a:solidFill>
                <a:latin typeface="Calibri" pitchFamily="34" charset="0"/>
                <a:ea typeface="Calibri" pitchFamily="34" charset="-122"/>
                <a:cs typeface="Calibri" pitchFamily="34" charset="-120"/>
              </a:rPr>
              <a:t>Open Workload Model</a:t>
            </a:r>
            <a:endParaRPr dirty="0" sz="1700" lang="en-US"/>
          </a:p>
        </p:txBody>
      </p:sp>
      <p:sp>
        <p:nvSpPr>
          <p:cNvPr id="1048759" name="Shape 4"/>
          <p:cNvSpPr/>
          <p:nvPr/>
        </p:nvSpPr>
        <p:spPr>
          <a:xfrm>
            <a:off x="6263640" y="1325880"/>
            <a:ext cx="5349240" cy="594360"/>
          </a:xfrm>
          <a:prstGeom prst="roundRect">
            <a:avLst>
              <a:gd name="adj" fmla="val 12308"/>
            </a:avLst>
          </a:prstGeom>
          <a:solidFill>
            <a:srgbClr val="44546A"/>
          </a:solidFill>
        </p:spPr>
        <p:txBody>
          <a:bodyPr/>
          <a:p>
            <a:endParaRPr lang="en-US"/>
          </a:p>
        </p:txBody>
      </p:sp>
      <p:sp>
        <p:nvSpPr>
          <p:cNvPr id="1048760" name="Text 5"/>
          <p:cNvSpPr/>
          <p:nvPr/>
        </p:nvSpPr>
        <p:spPr>
          <a:xfrm>
            <a:off x="6263640" y="1325880"/>
            <a:ext cx="5349240" cy="594360"/>
          </a:xfrm>
          <a:prstGeom prst="rect"/>
          <a:noFill/>
        </p:spPr>
        <p:txBody>
          <a:bodyPr anchor="ctr" bIns="0" lIns="0" rIns="0" rtlCol="0" tIns="0" wrap="square"/>
          <a:p>
            <a:pPr algn="ctr" indent="0" marL="0">
              <a:buNone/>
            </a:pPr>
            <a:r>
              <a:rPr b="1" dirty="0" sz="1700" lang="en-US">
                <a:solidFill>
                  <a:srgbClr val="FFFFFF"/>
                </a:solidFill>
                <a:latin typeface="Calibri" pitchFamily="34" charset="0"/>
                <a:ea typeface="Calibri" pitchFamily="34" charset="-122"/>
                <a:cs typeface="Calibri" pitchFamily="34" charset="-120"/>
              </a:rPr>
              <a:t>Closed Workload Model</a:t>
            </a:r>
            <a:endParaRPr dirty="0" sz="1700" lang="en-US"/>
          </a:p>
        </p:txBody>
      </p:sp>
      <p:sp>
        <p:nvSpPr>
          <p:cNvPr id="1048761" name="Shape 6"/>
          <p:cNvSpPr/>
          <p:nvPr/>
        </p:nvSpPr>
        <p:spPr>
          <a:xfrm>
            <a:off x="548640" y="2057400"/>
            <a:ext cx="5349240" cy="4297680"/>
          </a:xfrm>
          <a:prstGeom prst="roundRect">
            <a:avLst>
              <a:gd name="adj" fmla="val 1702"/>
            </a:avLst>
          </a:prstGeom>
          <a:solidFill>
            <a:srgbClr val="F4F6F8"/>
          </a:solidFill>
        </p:spPr>
        <p:txBody>
          <a:bodyPr/>
          <a:p>
            <a:endParaRPr lang="en-US"/>
          </a:p>
        </p:txBody>
      </p:sp>
      <p:sp>
        <p:nvSpPr>
          <p:cNvPr id="1048762" name="Shape 7"/>
          <p:cNvSpPr/>
          <p:nvPr/>
        </p:nvSpPr>
        <p:spPr>
          <a:xfrm>
            <a:off x="6263640" y="2057400"/>
            <a:ext cx="5349240" cy="4297680"/>
          </a:xfrm>
          <a:prstGeom prst="roundRect">
            <a:avLst>
              <a:gd name="adj" fmla="val 1702"/>
            </a:avLst>
          </a:prstGeom>
          <a:solidFill>
            <a:srgbClr val="F4F6F8"/>
          </a:solidFill>
        </p:spPr>
        <p:txBody>
          <a:bodyPr/>
          <a:p>
            <a:endParaRPr lang="en-US"/>
          </a:p>
        </p:txBody>
      </p:sp>
      <p:sp>
        <p:nvSpPr>
          <p:cNvPr id="1048763" name="Text 8"/>
          <p:cNvSpPr/>
          <p:nvPr/>
        </p:nvSpPr>
        <p:spPr>
          <a:xfrm>
            <a:off x="822960" y="2286000"/>
            <a:ext cx="4846320" cy="3931920"/>
          </a:xfrm>
          <a:prstGeom prst="rect"/>
          <a:noFill/>
        </p:spPr>
        <p:txBody>
          <a:bodyPr anchor="t" bIns="0" lIns="0" rIns="0" rtlCol="0" tIns="0" wrap="square"/>
          <a:p>
            <a:pPr indent="-342900" marL="342900">
              <a:spcAft>
                <a:spcPts val="1000"/>
              </a:spcAft>
              <a:buSzPct val="100000"/>
              <a:buChar char="•"/>
            </a:pPr>
            <a:r>
              <a:rPr dirty="0" sz="2400" lang="en-US">
                <a:solidFill>
                  <a:srgbClr val="1A1A2E"/>
                </a:solidFill>
                <a:latin typeface="Calibri" pitchFamily="34" charset="0"/>
                <a:ea typeface="Calibri" pitchFamily="34" charset="-122"/>
                <a:cs typeface="Calibri" pitchFamily="34" charset="-120"/>
              </a:rPr>
              <a:t>New requests arrive independently of system state</a:t>
            </a:r>
            <a:endParaRPr dirty="0" sz="2400" lang="en-US"/>
          </a:p>
          <a:p>
            <a:pPr indent="-342900" marL="342900">
              <a:spcAft>
                <a:spcPts val="1000"/>
              </a:spcAft>
              <a:buSzPct val="100000"/>
              <a:buChar char="•"/>
            </a:pPr>
            <a:r>
              <a:rPr dirty="0" sz="2400" lang="en-US">
                <a:solidFill>
                  <a:srgbClr val="1A1A2E"/>
                </a:solidFill>
                <a:latin typeface="Calibri" pitchFamily="34" charset="0"/>
                <a:ea typeface="Calibri" pitchFamily="34" charset="-122"/>
                <a:cs typeface="Calibri" pitchFamily="34" charset="-120"/>
              </a:rPr>
              <a:t>Arrival rate is fixed externally (e.g., by the internet)</a:t>
            </a:r>
            <a:endParaRPr dirty="0" sz="2400" lang="en-US"/>
          </a:p>
          <a:p>
            <a:pPr indent="-342900" marL="342900">
              <a:spcAft>
                <a:spcPts val="1000"/>
              </a:spcAft>
              <a:buSzPct val="100000"/>
              <a:buChar char="•"/>
            </a:pPr>
            <a:r>
              <a:rPr dirty="0" sz="2400" lang="en-US">
                <a:solidFill>
                  <a:srgbClr val="1A1A2E"/>
                </a:solidFill>
                <a:latin typeface="Calibri" pitchFamily="34" charset="0"/>
                <a:ea typeface="Calibri" pitchFamily="34" charset="-122"/>
                <a:cs typeface="Calibri" pitchFamily="34" charset="-120"/>
              </a:rPr>
              <a:t>A slow system simply queues more — arrivals don't wait for it</a:t>
            </a:r>
            <a:endParaRPr dirty="0" sz="2400" lang="en-US"/>
          </a:p>
          <a:p>
            <a:pPr indent="-342900" marL="342900">
              <a:spcAft>
                <a:spcPts val="1000"/>
              </a:spcAft>
              <a:buSzPct val="100000"/>
              <a:buChar char="•"/>
            </a:pPr>
            <a:r>
              <a:rPr dirty="0" sz="2400" lang="en-US">
                <a:solidFill>
                  <a:srgbClr val="1A1A2E"/>
                </a:solidFill>
                <a:latin typeface="Calibri" pitchFamily="34" charset="0"/>
                <a:ea typeface="Calibri" pitchFamily="34" charset="-122"/>
                <a:cs typeface="Calibri" pitchFamily="34" charset="-120"/>
              </a:rPr>
              <a:t>Matches: public web traffic, API requests</a:t>
            </a:r>
            <a:endParaRPr dirty="0" sz="2400" lang="en-US"/>
          </a:p>
        </p:txBody>
      </p:sp>
      <p:sp>
        <p:nvSpPr>
          <p:cNvPr id="1048764" name="Text 9"/>
          <p:cNvSpPr/>
          <p:nvPr/>
        </p:nvSpPr>
        <p:spPr>
          <a:xfrm>
            <a:off x="6537960" y="2286000"/>
            <a:ext cx="4846320" cy="3931920"/>
          </a:xfrm>
          <a:prstGeom prst="rect"/>
          <a:noFill/>
        </p:spPr>
        <p:txBody>
          <a:bodyPr anchor="t" bIns="0" lIns="0" rIns="0" rtlCol="0" tIns="0" wrap="square"/>
          <a:p>
            <a:pPr indent="-342900" marL="342900">
              <a:spcAft>
                <a:spcPts val="1000"/>
              </a:spcAft>
              <a:buSzPct val="100000"/>
              <a:buChar char="•"/>
            </a:pPr>
            <a:r>
              <a:rPr dirty="0" sz="2400" lang="en-US">
                <a:solidFill>
                  <a:srgbClr val="1A1A2E"/>
                </a:solidFill>
                <a:latin typeface="Calibri" pitchFamily="34" charset="0"/>
                <a:ea typeface="Calibri" pitchFamily="34" charset="-122"/>
                <a:cs typeface="Calibri" pitchFamily="34" charset="-120"/>
              </a:rPr>
              <a:t>A fixed population of users generates requests, waits, then submits another</a:t>
            </a:r>
            <a:endParaRPr dirty="0" sz="2400" lang="en-US"/>
          </a:p>
          <a:p>
            <a:pPr indent="-342900" marL="342900">
              <a:spcAft>
                <a:spcPts val="1000"/>
              </a:spcAft>
              <a:buSzPct val="100000"/>
              <a:buChar char="•"/>
            </a:pPr>
            <a:r>
              <a:rPr dirty="0" sz="2400" lang="en-US">
                <a:solidFill>
                  <a:srgbClr val="1A1A2E"/>
                </a:solidFill>
                <a:latin typeface="Calibri" pitchFamily="34" charset="0"/>
                <a:ea typeface="Calibri" pitchFamily="34" charset="-122"/>
                <a:cs typeface="Calibri" pitchFamily="34" charset="-120"/>
              </a:rPr>
              <a:t>Arrival rate is limited by how fast the system responds</a:t>
            </a:r>
            <a:endParaRPr dirty="0" sz="2400" lang="en-US"/>
          </a:p>
          <a:p>
            <a:pPr indent="-342900" marL="342900">
              <a:spcAft>
                <a:spcPts val="1000"/>
              </a:spcAft>
              <a:buSzPct val="100000"/>
              <a:buChar char="•"/>
            </a:pPr>
            <a:r>
              <a:rPr dirty="0" sz="2400" lang="en-US">
                <a:solidFill>
                  <a:srgbClr val="1A1A2E"/>
                </a:solidFill>
                <a:latin typeface="Calibri" pitchFamily="34" charset="0"/>
                <a:ea typeface="Calibri" pitchFamily="34" charset="-122"/>
                <a:cs typeface="Calibri" pitchFamily="34" charset="-120"/>
              </a:rPr>
              <a:t>A slow system reduces the effective arrival rate automatically</a:t>
            </a:r>
            <a:endParaRPr dirty="0" sz="2400" lang="en-US"/>
          </a:p>
          <a:p>
            <a:pPr indent="-342900" marL="342900">
              <a:spcAft>
                <a:spcPts val="1000"/>
              </a:spcAft>
              <a:buSzPct val="100000"/>
              <a:buChar char="•"/>
            </a:pPr>
            <a:r>
              <a:rPr dirty="0" sz="2400" lang="en-US">
                <a:solidFill>
                  <a:srgbClr val="1A1A2E"/>
                </a:solidFill>
                <a:latin typeface="Calibri" pitchFamily="34" charset="0"/>
                <a:ea typeface="Calibri" pitchFamily="34" charset="-122"/>
                <a:cs typeface="Calibri" pitchFamily="34" charset="-120"/>
              </a:rPr>
              <a:t>Matches: fixed number of terminals, batch jobs, internal tools</a:t>
            </a:r>
            <a:endParaRPr dirty="0" sz="2400" lang="en-US"/>
          </a:p>
        </p:txBody>
      </p:sp>
      <p:sp>
        <p:nvSpPr>
          <p:cNvPr id="1048765" name="Text 10"/>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2: Performance Metrics &amp; Workload Characterization</a:t>
            </a:r>
            <a:endParaRPr dirty="0" sz="900" lang="en-US"/>
          </a:p>
        </p:txBody>
      </p:sp>
      <p:sp>
        <p:nvSpPr>
          <p:cNvPr id="1048766" name="Text 11"/>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20</a:t>
            </a:r>
            <a:endParaRPr dirty="0" sz="900"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a:effectLst/>
      </p:bgPr>
    </p:bg>
    <p:spTree>
      <p:nvGrpSpPr>
        <p:cNvPr id="95" name=""/>
        <p:cNvGrpSpPr/>
        <p:nvPr/>
      </p:nvGrpSpPr>
      <p:grpSpPr>
        <a:xfrm>
          <a:off x="0" y="0"/>
          <a:ext cx="0" cy="0"/>
          <a:chOff x="0" y="0"/>
          <a:chExt cx="0" cy="0"/>
        </a:xfrm>
      </p:grpSpPr>
      <p:sp>
        <p:nvSpPr>
          <p:cNvPr id="1048770" name="Text 0"/>
          <p:cNvSpPr/>
          <p:nvPr/>
        </p:nvSpPr>
        <p:spPr>
          <a:xfrm>
            <a:off x="548640" y="365760"/>
            <a:ext cx="10515600" cy="640080"/>
          </a:xfrm>
          <a:prstGeom prst="rect"/>
          <a:noFill/>
        </p:spPr>
        <p:txBody>
          <a:bodyPr anchor="ctr" bIns="0" lIns="0" rIns="0" rtlCol="0" tIns="0" wrap="square"/>
          <a:p>
            <a:pPr indent="0" marL="0">
              <a:buNone/>
            </a:pPr>
            <a:r>
              <a:rPr b="1" dirty="0" sz="2600" lang="en-US">
                <a:solidFill>
                  <a:srgbClr val="0F2942"/>
                </a:solidFill>
                <a:latin typeface="Calibri" pitchFamily="34" charset="0"/>
                <a:ea typeface="Calibri" pitchFamily="34" charset="-122"/>
                <a:cs typeface="Calibri" pitchFamily="34" charset="-120"/>
              </a:rPr>
              <a:t>Why the Open vs. Closed Distinction Matters</a:t>
            </a:r>
            <a:endParaRPr dirty="0" sz="2600" lang="en-US"/>
          </a:p>
        </p:txBody>
      </p:sp>
      <p:sp>
        <p:nvSpPr>
          <p:cNvPr id="1048771" name="Shape 1"/>
          <p:cNvSpPr/>
          <p:nvPr/>
        </p:nvSpPr>
        <p:spPr>
          <a:xfrm>
            <a:off x="566928" y="1005840"/>
            <a:ext cx="411480" cy="45720"/>
          </a:xfrm>
          <a:prstGeom prst="rect"/>
          <a:solidFill>
            <a:srgbClr val="00B8A9"/>
          </a:solidFill>
        </p:spPr>
        <p:txBody>
          <a:bodyPr/>
          <a:p>
            <a:endParaRPr lang="en-US"/>
          </a:p>
        </p:txBody>
      </p:sp>
      <p:sp>
        <p:nvSpPr>
          <p:cNvPr id="1048772" name="Text 2"/>
          <p:cNvSpPr/>
          <p:nvPr/>
        </p:nvSpPr>
        <p:spPr>
          <a:xfrm>
            <a:off x="594360" y="1325880"/>
            <a:ext cx="10881360" cy="4937760"/>
          </a:xfrm>
          <a:prstGeom prst="rect"/>
          <a:noFill/>
        </p:spPr>
        <p:txBody>
          <a:bodyPr anchor="t" bIns="0" lIns="0" rIns="0" rtlCol="0" tIns="0" wrap="square"/>
          <a:p>
            <a:pPr indent="-342900" marL="342900">
              <a:spcAft>
                <a:spcPts val="1200"/>
              </a:spcAft>
              <a:buSzPct val="100000"/>
              <a:buChar char="•"/>
            </a:pPr>
            <a:r>
              <a:rPr dirty="0" sz="2400" lang="en-US">
                <a:solidFill>
                  <a:srgbClr val="1A1A2E"/>
                </a:solidFill>
                <a:latin typeface="Calibri" pitchFamily="34" charset="0"/>
                <a:ea typeface="Calibri" pitchFamily="34" charset="-122"/>
                <a:cs typeface="Calibri" pitchFamily="34" charset="-120"/>
              </a:rPr>
              <a:t>Choosing the wrong workload model type can produce wildly incorrect predictions</a:t>
            </a:r>
            <a:endParaRPr dirty="0" sz="2400" lang="en-US"/>
          </a:p>
          <a:p>
            <a:pPr indent="-342900" marL="342900">
              <a:spcAft>
                <a:spcPts val="1200"/>
              </a:spcAft>
              <a:buSzPct val="100000"/>
              <a:buChar char="•"/>
            </a:pPr>
            <a:r>
              <a:rPr b="1" dirty="0" sz="2400" lang="en-US">
                <a:solidFill>
                  <a:srgbClr val="1A1A2E"/>
                </a:solidFill>
                <a:latin typeface="Calibri" pitchFamily="34" charset="0"/>
                <a:ea typeface="Calibri" pitchFamily="34" charset="-122"/>
                <a:cs typeface="Calibri" pitchFamily="34" charset="-120"/>
              </a:rPr>
              <a:t>In an open model, an overloaded system leads to an ever-growing queue and unbounded response time</a:t>
            </a:r>
            <a:endParaRPr dirty="0" sz="2400" lang="en-US"/>
          </a:p>
          <a:p>
            <a:pPr indent="-342900" marL="342900">
              <a:spcAft>
                <a:spcPts val="1200"/>
              </a:spcAft>
              <a:buSzPct val="100000"/>
              <a:buChar char="•"/>
            </a:pPr>
            <a:r>
              <a:rPr b="1" dirty="0" sz="2400" lang="en-US">
                <a:solidFill>
                  <a:srgbClr val="1A1A2E"/>
                </a:solidFill>
                <a:latin typeface="Calibri" pitchFamily="34" charset="0"/>
                <a:ea typeface="Calibri" pitchFamily="34" charset="-122"/>
                <a:cs typeface="Calibri" pitchFamily="34" charset="-120"/>
              </a:rPr>
              <a:t>In a closed model, an overloaded system self-limits, because users simply wait longer between requests — throughput can never exceed what the fixed population can generate</a:t>
            </a:r>
            <a:endParaRPr dirty="0" sz="2400" lang="en-US"/>
          </a:p>
          <a:p>
            <a:pPr indent="-342900" marL="342900">
              <a:spcAft>
                <a:spcPts val="1200"/>
              </a:spcAft>
              <a:buSzPct val="100000"/>
              <a:buChar char="•"/>
            </a:pPr>
            <a:r>
              <a:rPr dirty="0" sz="2400" lang="en-US">
                <a:solidFill>
                  <a:srgbClr val="1A1A2E"/>
                </a:solidFill>
                <a:latin typeface="Calibri" pitchFamily="34" charset="0"/>
                <a:ea typeface="Calibri" pitchFamily="34" charset="-122"/>
                <a:cs typeface="Calibri" pitchFamily="34" charset="-120"/>
              </a:rPr>
              <a:t>Load-testing tools must be configured to match the real system's workload type, or the test results will not transfer to production behavior</a:t>
            </a:r>
            <a:endParaRPr dirty="0" sz="2400" lang="en-US"/>
          </a:p>
        </p:txBody>
      </p:sp>
      <p:sp>
        <p:nvSpPr>
          <p:cNvPr id="1048773" name="Text 3"/>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2: Performance Metrics &amp; Workload Characterization</a:t>
            </a:r>
            <a:endParaRPr dirty="0" sz="900" lang="en-US"/>
          </a:p>
        </p:txBody>
      </p:sp>
      <p:sp>
        <p:nvSpPr>
          <p:cNvPr id="1048774" name="Text 4"/>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21</a:t>
            </a:r>
            <a:endParaRPr dirty="0" sz="900"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0F2942"/>
        </a:solidFill>
        <a:effectLst/>
      </p:bgPr>
    </p:bg>
    <p:spTree>
      <p:nvGrpSpPr>
        <p:cNvPr id="98" name=""/>
        <p:cNvGrpSpPr/>
        <p:nvPr/>
      </p:nvGrpSpPr>
      <p:grpSpPr>
        <a:xfrm>
          <a:off x="0" y="0"/>
          <a:ext cx="0" cy="0"/>
          <a:chOff x="0" y="0"/>
          <a:chExt cx="0" cy="0"/>
        </a:xfrm>
      </p:grpSpPr>
      <p:sp>
        <p:nvSpPr>
          <p:cNvPr id="1048778" name="Shape 0"/>
          <p:cNvSpPr/>
          <p:nvPr/>
        </p:nvSpPr>
        <p:spPr>
          <a:xfrm>
            <a:off x="0" y="0"/>
            <a:ext cx="228600" cy="6858000"/>
          </a:xfrm>
          <a:prstGeom prst="rect"/>
          <a:solidFill>
            <a:srgbClr val="00B8A9"/>
          </a:solidFill>
        </p:spPr>
        <p:txBody>
          <a:bodyPr/>
          <a:p>
            <a:endParaRPr lang="en-US"/>
          </a:p>
        </p:txBody>
      </p:sp>
      <p:sp>
        <p:nvSpPr>
          <p:cNvPr id="1048779" name="Text 1"/>
          <p:cNvSpPr/>
          <p:nvPr/>
        </p:nvSpPr>
        <p:spPr>
          <a:xfrm>
            <a:off x="822960" y="822960"/>
            <a:ext cx="5486400" cy="365760"/>
          </a:xfrm>
          <a:prstGeom prst="rect"/>
          <a:noFill/>
        </p:spPr>
        <p:txBody>
          <a:bodyPr anchor="ctr" bIns="0" lIns="0" rIns="0" rtlCol="0" tIns="0" wrap="square"/>
          <a:p>
            <a:pPr indent="0" marL="0">
              <a:buNone/>
            </a:pPr>
            <a:r>
              <a:rPr b="1" dirty="0" sz="1400" lang="en-US">
                <a:solidFill>
                  <a:srgbClr val="00B8A9"/>
                </a:solidFill>
                <a:latin typeface="Calibri" pitchFamily="34" charset="0"/>
                <a:ea typeface="Calibri" pitchFamily="34" charset="-122"/>
                <a:cs typeface="Calibri" pitchFamily="34" charset="-120"/>
              </a:rPr>
              <a:t>DEFINITION</a:t>
            </a:r>
            <a:endParaRPr dirty="0" sz="1400" lang="en-US"/>
          </a:p>
        </p:txBody>
      </p:sp>
      <p:sp>
        <p:nvSpPr>
          <p:cNvPr id="1048780" name="Text 2"/>
          <p:cNvSpPr/>
          <p:nvPr/>
        </p:nvSpPr>
        <p:spPr>
          <a:xfrm>
            <a:off x="822960" y="1188720"/>
            <a:ext cx="10515600" cy="822960"/>
          </a:xfrm>
          <a:prstGeom prst="rect"/>
          <a:noFill/>
        </p:spPr>
        <p:txBody>
          <a:bodyPr anchor="ctr" bIns="0" lIns="0" rIns="0" rtlCol="0" tIns="0" wrap="square"/>
          <a:p>
            <a:pPr indent="0" marL="0">
              <a:buNone/>
            </a:pPr>
            <a:r>
              <a:rPr b="1" dirty="0" sz="3000" lang="en-US">
                <a:solidFill>
                  <a:srgbClr val="FFFFFF"/>
                </a:solidFill>
                <a:latin typeface="Calibri" pitchFamily="34" charset="0"/>
                <a:ea typeface="Calibri" pitchFamily="34" charset="-122"/>
                <a:cs typeface="Calibri" pitchFamily="34" charset="-120"/>
              </a:rPr>
              <a:t>Think Time</a:t>
            </a:r>
            <a:endParaRPr dirty="0" sz="3000" lang="en-US"/>
          </a:p>
        </p:txBody>
      </p:sp>
      <p:sp>
        <p:nvSpPr>
          <p:cNvPr id="1048781" name="Text 3"/>
          <p:cNvSpPr/>
          <p:nvPr/>
        </p:nvSpPr>
        <p:spPr>
          <a:xfrm>
            <a:off x="822960" y="2148840"/>
            <a:ext cx="10241280" cy="1828800"/>
          </a:xfrm>
          <a:prstGeom prst="rect"/>
          <a:noFill/>
        </p:spPr>
        <p:txBody>
          <a:bodyPr anchor="t" bIns="0" lIns="0" rIns="0" rtlCol="0" tIns="0" wrap="square"/>
          <a:p>
            <a:pPr indent="0" marL="0">
              <a:lnSpc>
                <a:spcPct val="130000"/>
              </a:lnSpc>
              <a:buNone/>
            </a:pPr>
            <a:r>
              <a:rPr dirty="0" sz="2400" i="1" lang="en-US">
                <a:solidFill>
                  <a:srgbClr val="DCE3EA"/>
                </a:solidFill>
                <a:latin typeface="Calibri" pitchFamily="34" charset="0"/>
                <a:ea typeface="Calibri" pitchFamily="34" charset="-122"/>
                <a:cs typeface="Calibri" pitchFamily="34" charset="-120"/>
              </a:rPr>
              <a:t>“In a closed workload model, the time a user spends between receiving one response and submitting their next request — for example, reading a page before clicking the next link.”</a:t>
            </a:r>
            <a:endParaRPr dirty="0" sz="2400" lang="en-US"/>
          </a:p>
        </p:txBody>
      </p:sp>
      <p:sp>
        <p:nvSpPr>
          <p:cNvPr id="1048782" name="Text 4"/>
          <p:cNvSpPr/>
          <p:nvPr/>
        </p:nvSpPr>
        <p:spPr>
          <a:xfrm>
            <a:off x="822960" y="4114800"/>
            <a:ext cx="10241280" cy="2103120"/>
          </a:xfrm>
          <a:prstGeom prst="rect"/>
          <a:noFill/>
        </p:spPr>
        <p:txBody>
          <a:bodyPr anchor="t" bIns="0" lIns="0" rIns="0" rtlCol="0" tIns="0" wrap="square"/>
          <a:p>
            <a:pPr indent="-342900" marL="342900">
              <a:spcAft>
                <a:spcPts val="800"/>
              </a:spcAft>
              <a:buSzPct val="100000"/>
              <a:buChar char="•"/>
            </a:pPr>
            <a:r>
              <a:rPr dirty="0" sz="2400" lang="en-US">
                <a:solidFill>
                  <a:srgbClr val="C7D0D9"/>
                </a:solidFill>
                <a:latin typeface="Calibri" pitchFamily="34" charset="0"/>
                <a:ea typeface="Calibri" pitchFamily="34" charset="-122"/>
                <a:cs typeface="Calibri" pitchFamily="34" charset="-120"/>
              </a:rPr>
              <a:t>Think time is a critical parameter in closed models — it determines the effective arrival rate given a fixed population size</a:t>
            </a:r>
            <a:endParaRPr dirty="0" sz="2400" lang="en-US"/>
          </a:p>
          <a:p>
            <a:pPr indent="-342900" marL="342900">
              <a:spcAft>
                <a:spcPts val="800"/>
              </a:spcAft>
              <a:buSzPct val="100000"/>
              <a:buChar char="•"/>
            </a:pPr>
            <a:r>
              <a:rPr dirty="0" sz="2400" lang="en-US">
                <a:solidFill>
                  <a:srgbClr val="C7D0D9"/>
                </a:solidFill>
                <a:latin typeface="Calibri" pitchFamily="34" charset="0"/>
                <a:ea typeface="Calibri" pitchFamily="34" charset="-122"/>
                <a:cs typeface="Calibri" pitchFamily="34" charset="-120"/>
              </a:rPr>
              <a:t>Population = (Response Time + Think Time) times Effective Arrival Rate — this relationship reappears via Little's Law in Lecture 4</a:t>
            </a:r>
            <a:endParaRPr dirty="0" sz="2400" lang="en-US"/>
          </a:p>
        </p:txBody>
      </p:sp>
      <p:sp>
        <p:nvSpPr>
          <p:cNvPr id="1048783" name="Text 5"/>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2: Performance Metrics &amp; Workload Characterization</a:t>
            </a:r>
            <a:endParaRPr dirty="0" sz="900" lang="en-US"/>
          </a:p>
        </p:txBody>
      </p:sp>
      <p:sp>
        <p:nvSpPr>
          <p:cNvPr id="1048784" name="Text 6"/>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22</a:t>
            </a:r>
            <a:endParaRPr dirty="0" sz="900"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a:effectLst/>
      </p:bgPr>
    </p:bg>
    <p:spTree>
      <p:nvGrpSpPr>
        <p:cNvPr id="101" name=""/>
        <p:cNvGrpSpPr/>
        <p:nvPr/>
      </p:nvGrpSpPr>
      <p:grpSpPr>
        <a:xfrm>
          <a:off x="0" y="0"/>
          <a:ext cx="0" cy="0"/>
          <a:chOff x="0" y="0"/>
          <a:chExt cx="0" cy="0"/>
        </a:xfrm>
      </p:grpSpPr>
      <p:sp>
        <p:nvSpPr>
          <p:cNvPr id="1048788" name="Text 0"/>
          <p:cNvSpPr/>
          <p:nvPr/>
        </p:nvSpPr>
        <p:spPr>
          <a:xfrm>
            <a:off x="548640" y="365760"/>
            <a:ext cx="10515600" cy="640080"/>
          </a:xfrm>
          <a:prstGeom prst="rect"/>
          <a:noFill/>
        </p:spPr>
        <p:txBody>
          <a:bodyPr anchor="ctr" bIns="0" lIns="0" rIns="0" rtlCol="0" tIns="0" wrap="square"/>
          <a:p>
            <a:pPr indent="0" marL="0">
              <a:buNone/>
            </a:pPr>
            <a:r>
              <a:rPr b="1" dirty="0" sz="2600" lang="en-US">
                <a:solidFill>
                  <a:srgbClr val="0F2942"/>
                </a:solidFill>
                <a:latin typeface="Calibri" pitchFamily="34" charset="0"/>
                <a:ea typeface="Calibri" pitchFamily="34" charset="-122"/>
                <a:cs typeface="Calibri" pitchFamily="34" charset="-120"/>
              </a:rPr>
              <a:t>Diurnal and Seasonal Patterns</a:t>
            </a:r>
            <a:endParaRPr dirty="0" sz="2600" lang="en-US"/>
          </a:p>
        </p:txBody>
      </p:sp>
      <p:sp>
        <p:nvSpPr>
          <p:cNvPr id="1048789" name="Shape 1"/>
          <p:cNvSpPr/>
          <p:nvPr/>
        </p:nvSpPr>
        <p:spPr>
          <a:xfrm>
            <a:off x="566928" y="1005840"/>
            <a:ext cx="411480" cy="45720"/>
          </a:xfrm>
          <a:prstGeom prst="rect"/>
          <a:solidFill>
            <a:srgbClr val="00B8A9"/>
          </a:solidFill>
        </p:spPr>
        <p:txBody>
          <a:bodyPr/>
          <a:p>
            <a:endParaRPr lang="en-US"/>
          </a:p>
        </p:txBody>
      </p:sp>
      <p:sp>
        <p:nvSpPr>
          <p:cNvPr id="1048790" name="Text 2"/>
          <p:cNvSpPr/>
          <p:nvPr/>
        </p:nvSpPr>
        <p:spPr>
          <a:xfrm>
            <a:off x="594360" y="1325880"/>
            <a:ext cx="10881360" cy="4937760"/>
          </a:xfrm>
          <a:prstGeom prst="rect"/>
          <a:noFill/>
        </p:spPr>
        <p:txBody>
          <a:bodyPr anchor="t" bIns="0" lIns="0" rIns="0" rtlCol="0" tIns="0" wrap="square"/>
          <a:p>
            <a:pPr indent="-342900" marL="342900">
              <a:spcAft>
                <a:spcPts val="1200"/>
              </a:spcAft>
              <a:buSzPct val="100000"/>
              <a:buChar char="•"/>
            </a:pPr>
            <a:r>
              <a:rPr b="1" dirty="0" sz="2800" lang="en-US">
                <a:solidFill>
                  <a:srgbClr val="1A1A2E"/>
                </a:solidFill>
                <a:latin typeface="Calibri" pitchFamily="34" charset="0"/>
                <a:ea typeface="Calibri" pitchFamily="34" charset="-122"/>
                <a:cs typeface="Calibri" pitchFamily="34" charset="-120"/>
              </a:rPr>
              <a:t>Real workloads are rarely constant over time</a:t>
            </a:r>
            <a:endParaRPr dirty="0" sz="2800" lang="en-US"/>
          </a:p>
          <a:p>
            <a:pPr indent="-342900" marL="342900">
              <a:spcAft>
                <a:spcPts val="1200"/>
              </a:spcAft>
              <a:buSzPct val="100000"/>
              <a:buChar char="•"/>
            </a:pPr>
            <a:r>
              <a:rPr b="1" dirty="0" sz="2800" lang="en-US">
                <a:solidFill>
                  <a:srgbClr val="1A1A2E"/>
                </a:solidFill>
                <a:latin typeface="Calibri" pitchFamily="34" charset="0"/>
                <a:ea typeface="Calibri" pitchFamily="34" charset="-122"/>
                <a:cs typeface="Calibri" pitchFamily="34" charset="-120"/>
              </a:rPr>
              <a:t>Diurnal patterns</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Daily cycles — e.g., peak usage during business hours, minimal usage overnight</a:t>
            </a:r>
            <a:endParaRPr dirty="0" sz="2800" lang="en-US"/>
          </a:p>
          <a:p>
            <a:pPr indent="-342900" marL="342900">
              <a:spcAft>
                <a:spcPts val="1200"/>
              </a:spcAft>
              <a:buSzPct val="100000"/>
              <a:buChar char="•"/>
            </a:pPr>
            <a:r>
              <a:rPr b="1" dirty="0" sz="2800" lang="en-US">
                <a:solidFill>
                  <a:srgbClr val="1A1A2E"/>
                </a:solidFill>
                <a:latin typeface="Calibri" pitchFamily="34" charset="0"/>
                <a:ea typeface="Calibri" pitchFamily="34" charset="-122"/>
                <a:cs typeface="Calibri" pitchFamily="34" charset="-120"/>
              </a:rPr>
              <a:t>Weekly patterns</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e.g., B2B systems peak on weekdays; consumer apps may peak on weekends</a:t>
            </a:r>
            <a:endParaRPr dirty="0" sz="2800" lang="en-US"/>
          </a:p>
          <a:p>
            <a:pPr indent="-342900" marL="342900">
              <a:spcAft>
                <a:spcPts val="1200"/>
              </a:spcAft>
              <a:buSzPct val="100000"/>
              <a:buChar char="•"/>
            </a:pPr>
            <a:r>
              <a:rPr b="1" dirty="0" sz="2800" lang="en-US">
                <a:solidFill>
                  <a:srgbClr val="1A1A2E"/>
                </a:solidFill>
                <a:latin typeface="Calibri" pitchFamily="34" charset="0"/>
                <a:ea typeface="Calibri" pitchFamily="34" charset="-122"/>
                <a:cs typeface="Calibri" pitchFamily="34" charset="-120"/>
              </a:rPr>
              <a:t>Seasonal spikes</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e.g., e-commerce traffic on Black Friday can be 10 to 50 times normal levels</a:t>
            </a:r>
            <a:endParaRPr dirty="0" sz="2800" lang="en-US"/>
          </a:p>
          <a:p>
            <a:pPr indent="-342900" marL="342900">
              <a:spcAft>
                <a:spcPts val="1200"/>
              </a:spcAft>
              <a:buSzPct val="100000"/>
              <a:buChar char="•"/>
            </a:pPr>
            <a:r>
              <a:rPr dirty="0" sz="2800" lang="en-US">
                <a:solidFill>
                  <a:srgbClr val="1A1A2E"/>
                </a:solidFill>
                <a:latin typeface="Calibri" pitchFamily="34" charset="0"/>
                <a:ea typeface="Calibri" pitchFamily="34" charset="-122"/>
                <a:cs typeface="Calibri" pitchFamily="34" charset="-120"/>
              </a:rPr>
              <a:t>Capacity planning (Lecture 8) must explicitly account for peak, not average, load</a:t>
            </a:r>
            <a:endParaRPr dirty="0" sz="2800" lang="en-US"/>
          </a:p>
        </p:txBody>
      </p:sp>
      <p:sp>
        <p:nvSpPr>
          <p:cNvPr id="1048791" name="Text 3"/>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2: Performance Metrics &amp; Workload Characterization</a:t>
            </a:r>
            <a:endParaRPr dirty="0" sz="900" lang="en-US"/>
          </a:p>
        </p:txBody>
      </p:sp>
      <p:sp>
        <p:nvSpPr>
          <p:cNvPr id="1048792" name="Text 4"/>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23</a:t>
            </a:r>
            <a:endParaRPr dirty="0" sz="900"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a:effectLst/>
      </p:bgPr>
    </p:bg>
    <p:spTree>
      <p:nvGrpSpPr>
        <p:cNvPr id="104" name=""/>
        <p:cNvGrpSpPr/>
        <p:nvPr/>
      </p:nvGrpSpPr>
      <p:grpSpPr>
        <a:xfrm>
          <a:off x="0" y="0"/>
          <a:ext cx="0" cy="0"/>
          <a:chOff x="0" y="0"/>
          <a:chExt cx="0" cy="0"/>
        </a:xfrm>
      </p:grpSpPr>
      <p:sp>
        <p:nvSpPr>
          <p:cNvPr id="1048796" name="Text 0"/>
          <p:cNvSpPr/>
          <p:nvPr/>
        </p:nvSpPr>
        <p:spPr>
          <a:xfrm>
            <a:off x="548640" y="365760"/>
            <a:ext cx="10515600" cy="640080"/>
          </a:xfrm>
          <a:prstGeom prst="rect"/>
          <a:noFill/>
        </p:spPr>
        <p:txBody>
          <a:bodyPr anchor="ctr" bIns="0" lIns="0" rIns="0" rtlCol="0" tIns="0" wrap="square"/>
          <a:p>
            <a:pPr indent="0" marL="0">
              <a:buNone/>
            </a:pPr>
            <a:r>
              <a:rPr b="1" dirty="0" sz="2600" lang="en-US">
                <a:solidFill>
                  <a:srgbClr val="0F2942"/>
                </a:solidFill>
                <a:latin typeface="Calibri" pitchFamily="34" charset="0"/>
                <a:ea typeface="Calibri" pitchFamily="34" charset="-122"/>
                <a:cs typeface="Calibri" pitchFamily="34" charset="-120"/>
              </a:rPr>
              <a:t>The Danger of Planning for 'Average' Load</a:t>
            </a:r>
            <a:endParaRPr dirty="0" sz="2600" lang="en-US"/>
          </a:p>
        </p:txBody>
      </p:sp>
      <p:sp>
        <p:nvSpPr>
          <p:cNvPr id="1048797" name="Shape 1"/>
          <p:cNvSpPr/>
          <p:nvPr/>
        </p:nvSpPr>
        <p:spPr>
          <a:xfrm>
            <a:off x="566928" y="1005840"/>
            <a:ext cx="411480" cy="45720"/>
          </a:xfrm>
          <a:prstGeom prst="rect"/>
          <a:solidFill>
            <a:srgbClr val="00B8A9"/>
          </a:solidFill>
        </p:spPr>
        <p:txBody>
          <a:bodyPr/>
          <a:p>
            <a:endParaRPr lang="en-US"/>
          </a:p>
        </p:txBody>
      </p:sp>
      <p:sp>
        <p:nvSpPr>
          <p:cNvPr id="1048798" name="Text 2"/>
          <p:cNvSpPr/>
          <p:nvPr/>
        </p:nvSpPr>
        <p:spPr>
          <a:xfrm>
            <a:off x="594360" y="1325880"/>
            <a:ext cx="10881360" cy="4937760"/>
          </a:xfrm>
          <a:prstGeom prst="rect"/>
          <a:noFill/>
        </p:spPr>
        <p:txBody>
          <a:bodyPr anchor="t" bIns="0" lIns="0" rIns="0" rtlCol="0" tIns="0" wrap="square"/>
          <a:p>
            <a:pPr indent="-342900" marL="342900">
              <a:spcAft>
                <a:spcPts val="1200"/>
              </a:spcAft>
              <a:buSzPct val="100000"/>
              <a:buChar char="•"/>
            </a:pPr>
            <a:r>
              <a:rPr dirty="0" sz="2400" lang="en-US">
                <a:solidFill>
                  <a:srgbClr val="1A1A2E"/>
                </a:solidFill>
                <a:latin typeface="Calibri" pitchFamily="34" charset="0"/>
                <a:ea typeface="Calibri" pitchFamily="34" charset="-122"/>
                <a:cs typeface="Calibri" pitchFamily="34" charset="-120"/>
              </a:rPr>
              <a:t>A system provisioned for average daily traffic will be badly overloaded during peak hours — often exactly when performance matters most</a:t>
            </a:r>
            <a:endParaRPr dirty="0" sz="2400" lang="en-US"/>
          </a:p>
          <a:p>
            <a:pPr indent="-342900" marL="342900">
              <a:spcAft>
                <a:spcPts val="1200"/>
              </a:spcAft>
              <a:buSzPct val="100000"/>
              <a:buChar char="•"/>
            </a:pPr>
            <a:r>
              <a:rPr b="1" dirty="0" sz="2400" lang="en-US">
                <a:solidFill>
                  <a:srgbClr val="1A1A2E"/>
                </a:solidFill>
                <a:latin typeface="Calibri" pitchFamily="34" charset="0"/>
                <a:ea typeface="Calibri" pitchFamily="34" charset="-122"/>
                <a:cs typeface="Calibri" pitchFamily="34" charset="-120"/>
              </a:rPr>
              <a:t>Rule of thumb used throughout this course: capacity plans should target peak load with a safety margin, not average load</a:t>
            </a:r>
            <a:endParaRPr dirty="0" sz="2400" lang="en-US"/>
          </a:p>
          <a:p>
            <a:pPr indent="-342900" marL="342900">
              <a:spcAft>
                <a:spcPts val="1200"/>
              </a:spcAft>
              <a:buSzPct val="100000"/>
              <a:buChar char="•"/>
            </a:pPr>
            <a:r>
              <a:rPr dirty="0" sz="2400" lang="en-US">
                <a:solidFill>
                  <a:srgbClr val="1A1A2E"/>
                </a:solidFill>
                <a:latin typeface="Calibri" pitchFamily="34" charset="0"/>
                <a:ea typeface="Calibri" pitchFamily="34" charset="-122"/>
                <a:cs typeface="Calibri" pitchFamily="34" charset="-120"/>
              </a:rPr>
              <a:t>We will formalize how much safety margin is needed, based on queueing theory, starting in Lecture 5</a:t>
            </a:r>
            <a:endParaRPr dirty="0" sz="2400" lang="en-US"/>
          </a:p>
        </p:txBody>
      </p:sp>
      <p:sp>
        <p:nvSpPr>
          <p:cNvPr id="1048799" name="Text 3"/>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2: Performance Metrics &amp; Workload Characterization</a:t>
            </a:r>
            <a:endParaRPr dirty="0" sz="900" lang="en-US"/>
          </a:p>
        </p:txBody>
      </p:sp>
      <p:sp>
        <p:nvSpPr>
          <p:cNvPr id="1048800" name="Text 4"/>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24</a:t>
            </a:r>
            <a:endParaRPr dirty="0" sz="900"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a:effectLst/>
      </p:bgPr>
    </p:bg>
    <p:spTree>
      <p:nvGrpSpPr>
        <p:cNvPr id="107" name=""/>
        <p:cNvGrpSpPr/>
        <p:nvPr/>
      </p:nvGrpSpPr>
      <p:grpSpPr>
        <a:xfrm>
          <a:off x="0" y="0"/>
          <a:ext cx="0" cy="0"/>
          <a:chOff x="0" y="0"/>
          <a:chExt cx="0" cy="0"/>
        </a:xfrm>
      </p:grpSpPr>
      <p:sp>
        <p:nvSpPr>
          <p:cNvPr id="1048804" name="Text 0"/>
          <p:cNvSpPr/>
          <p:nvPr/>
        </p:nvSpPr>
        <p:spPr>
          <a:xfrm>
            <a:off x="548640" y="365760"/>
            <a:ext cx="10515600" cy="640080"/>
          </a:xfrm>
          <a:prstGeom prst="rect"/>
          <a:noFill/>
        </p:spPr>
        <p:txBody>
          <a:bodyPr anchor="ctr" bIns="0" lIns="0" rIns="0" rtlCol="0" tIns="0" wrap="square"/>
          <a:p>
            <a:pPr indent="0" marL="0">
              <a:buNone/>
            </a:pPr>
            <a:r>
              <a:rPr b="1" dirty="0" sz="2600" lang="en-US">
                <a:solidFill>
                  <a:srgbClr val="0F2942"/>
                </a:solidFill>
                <a:latin typeface="Calibri" pitchFamily="34" charset="0"/>
                <a:ea typeface="Calibri" pitchFamily="34" charset="-122"/>
                <a:cs typeface="Calibri" pitchFamily="34" charset="-120"/>
              </a:rPr>
              <a:t>Building a Workload Profile: A Worked Example</a:t>
            </a:r>
            <a:endParaRPr dirty="0" sz="2600" lang="en-US"/>
          </a:p>
        </p:txBody>
      </p:sp>
      <p:sp>
        <p:nvSpPr>
          <p:cNvPr id="1048805" name="Shape 1"/>
          <p:cNvSpPr/>
          <p:nvPr/>
        </p:nvSpPr>
        <p:spPr>
          <a:xfrm>
            <a:off x="566928" y="1005840"/>
            <a:ext cx="411480" cy="45720"/>
          </a:xfrm>
          <a:prstGeom prst="rect"/>
          <a:solidFill>
            <a:srgbClr val="00B8A9"/>
          </a:solidFill>
        </p:spPr>
        <p:txBody>
          <a:bodyPr/>
          <a:p>
            <a:endParaRPr lang="en-US"/>
          </a:p>
        </p:txBody>
      </p:sp>
      <p:sp>
        <p:nvSpPr>
          <p:cNvPr id="1048806" name="Text 2"/>
          <p:cNvSpPr/>
          <p:nvPr/>
        </p:nvSpPr>
        <p:spPr>
          <a:xfrm>
            <a:off x="594360" y="1325880"/>
            <a:ext cx="10881360" cy="4937760"/>
          </a:xfrm>
          <a:prstGeom prst="rect"/>
          <a:noFill/>
        </p:spPr>
        <p:txBody>
          <a:bodyPr anchor="t" bIns="0" lIns="0" rIns="0" rtlCol="0" tIns="0" wrap="square"/>
          <a:p>
            <a:pPr indent="-342900" marL="342900">
              <a:spcAft>
                <a:spcPts val="1200"/>
              </a:spcAft>
              <a:buSzPct val="100000"/>
              <a:buChar char="•"/>
            </a:pPr>
            <a:r>
              <a:rPr dirty="0" sz="2800" lang="en-US">
                <a:solidFill>
                  <a:srgbClr val="1A1A2E"/>
                </a:solidFill>
                <a:latin typeface="Calibri" pitchFamily="34" charset="0"/>
                <a:ea typeface="Calibri" pitchFamily="34" charset="-122"/>
                <a:cs typeface="Calibri" pitchFamily="34" charset="-120"/>
              </a:rPr>
              <a:t>Suppose measurement shows: average arrival rate 150 req/s, peak arrival rate 420 req/s, average CPU demand 12ms/request</a:t>
            </a:r>
            <a:endParaRPr dirty="0" sz="2800" lang="en-US"/>
          </a:p>
          <a:p>
            <a:pPr indent="-342900" marL="342900">
              <a:spcAft>
                <a:spcPts val="1200"/>
              </a:spcAft>
              <a:buSzPct val="100000"/>
              <a:buChar char="•"/>
            </a:pPr>
            <a:r>
              <a:rPr b="1" dirty="0" sz="2800" lang="en-US">
                <a:solidFill>
                  <a:srgbClr val="1A1A2E"/>
                </a:solidFill>
                <a:latin typeface="Calibri" pitchFamily="34" charset="0"/>
                <a:ea typeface="Calibri" pitchFamily="34" charset="-122"/>
                <a:cs typeface="Calibri" pitchFamily="34" charset="-120"/>
              </a:rPr>
              <a:t>A workload profile for modeling should capture:</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Arrival rate distribution (not just the single average, but peak-to-average ratio)</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Service demand by request type, and the traffic mix percentages</a:t>
            </a:r>
            <a:endParaRPr dirty="0" sz="2800" lang="en-US"/>
          </a:p>
          <a:p>
            <a:pPr indent="-342900" lvl="1" marL="685800">
              <a:spcAft>
                <a:spcPts val="600"/>
              </a:spcAft>
              <a:buSzPct val="100000"/>
              <a:buChar char="–"/>
            </a:pPr>
            <a:r>
              <a:rPr dirty="0" sz="2400" lang="en-US">
                <a:solidFill>
                  <a:srgbClr val="44546A"/>
                </a:solidFill>
                <a:latin typeface="Calibri" pitchFamily="34" charset="0"/>
                <a:ea typeface="Calibri" pitchFamily="34" charset="-122"/>
                <a:cs typeface="Calibri" pitchFamily="34" charset="-120"/>
              </a:rPr>
              <a:t>Whether the workload is open (public traffic) or closed (fixed user population)</a:t>
            </a:r>
            <a:endParaRPr dirty="0" sz="2800" lang="en-US"/>
          </a:p>
          <a:p>
            <a:pPr indent="-342900" marL="342900">
              <a:spcAft>
                <a:spcPts val="1200"/>
              </a:spcAft>
              <a:buSzPct val="100000"/>
              <a:buChar char="•"/>
            </a:pPr>
            <a:r>
              <a:rPr dirty="0" sz="2800" lang="en-US">
                <a:solidFill>
                  <a:srgbClr val="1A1A2E"/>
                </a:solidFill>
                <a:latin typeface="Calibri" pitchFamily="34" charset="0"/>
                <a:ea typeface="Calibri" pitchFamily="34" charset="-122"/>
                <a:cs typeface="Calibri" pitchFamily="34" charset="-120"/>
              </a:rPr>
              <a:t>This profile becomes the direct input to the queueing models built in Lectures 4 through 6</a:t>
            </a:r>
            <a:endParaRPr dirty="0" sz="2800" lang="en-US"/>
          </a:p>
        </p:txBody>
      </p:sp>
      <p:sp>
        <p:nvSpPr>
          <p:cNvPr id="1048807" name="Text 3"/>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2: Performance Metrics &amp; Workload Characterization</a:t>
            </a:r>
            <a:endParaRPr dirty="0" sz="900" lang="en-US"/>
          </a:p>
        </p:txBody>
      </p:sp>
      <p:sp>
        <p:nvSpPr>
          <p:cNvPr id="1048808" name="Text 4"/>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25</a:t>
            </a:r>
            <a:endParaRPr dirty="0" sz="900"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a:effectLst/>
      </p:bgPr>
    </p:bg>
    <p:spTree>
      <p:nvGrpSpPr>
        <p:cNvPr id="110" name=""/>
        <p:cNvGrpSpPr/>
        <p:nvPr/>
      </p:nvGrpSpPr>
      <p:grpSpPr>
        <a:xfrm>
          <a:off x="0" y="0"/>
          <a:ext cx="0" cy="0"/>
          <a:chOff x="0" y="0"/>
          <a:chExt cx="0" cy="0"/>
        </a:xfrm>
      </p:grpSpPr>
      <p:sp>
        <p:nvSpPr>
          <p:cNvPr id="1048812" name="Text 0"/>
          <p:cNvSpPr/>
          <p:nvPr/>
        </p:nvSpPr>
        <p:spPr>
          <a:xfrm>
            <a:off x="548640" y="365760"/>
            <a:ext cx="10515600" cy="640080"/>
          </a:xfrm>
          <a:prstGeom prst="rect"/>
          <a:noFill/>
        </p:spPr>
        <p:txBody>
          <a:bodyPr anchor="ctr" bIns="0" lIns="0" rIns="0" rtlCol="0" tIns="0" wrap="square"/>
          <a:p>
            <a:pPr indent="0" marL="0">
              <a:buNone/>
            </a:pPr>
            <a:r>
              <a:rPr b="1" dirty="0" sz="2600" lang="en-US">
                <a:solidFill>
                  <a:srgbClr val="0F2942"/>
                </a:solidFill>
                <a:latin typeface="Calibri" pitchFamily="34" charset="0"/>
                <a:ea typeface="Calibri" pitchFamily="34" charset="-122"/>
                <a:cs typeface="Calibri" pitchFamily="34" charset="-120"/>
              </a:rPr>
              <a:t>Common Workload Characterization Mistakes</a:t>
            </a:r>
            <a:endParaRPr dirty="0" sz="2600" lang="en-US"/>
          </a:p>
        </p:txBody>
      </p:sp>
      <p:sp>
        <p:nvSpPr>
          <p:cNvPr id="1048813" name="Shape 1"/>
          <p:cNvSpPr/>
          <p:nvPr/>
        </p:nvSpPr>
        <p:spPr>
          <a:xfrm>
            <a:off x="566928" y="1005840"/>
            <a:ext cx="411480" cy="45720"/>
          </a:xfrm>
          <a:prstGeom prst="rect"/>
          <a:solidFill>
            <a:srgbClr val="00B8A9"/>
          </a:solidFill>
        </p:spPr>
        <p:txBody>
          <a:bodyPr/>
          <a:p>
            <a:endParaRPr lang="en-US"/>
          </a:p>
        </p:txBody>
      </p:sp>
      <p:sp>
        <p:nvSpPr>
          <p:cNvPr id="1048814" name="Text 2"/>
          <p:cNvSpPr/>
          <p:nvPr/>
        </p:nvSpPr>
        <p:spPr>
          <a:xfrm>
            <a:off x="594360" y="1325880"/>
            <a:ext cx="10881360" cy="4937760"/>
          </a:xfrm>
          <a:prstGeom prst="rect"/>
          <a:noFill/>
        </p:spPr>
        <p:txBody>
          <a:bodyPr anchor="t" bIns="0" lIns="0" rIns="0" rtlCol="0" tIns="0" wrap="square"/>
          <a:p>
            <a:pPr indent="-342900" marL="342900">
              <a:spcAft>
                <a:spcPts val="1200"/>
              </a:spcAft>
              <a:buSzPct val="100000"/>
              <a:buChar char="•"/>
            </a:pPr>
            <a:r>
              <a:rPr b="1" dirty="0" sz="2400" lang="en-US">
                <a:solidFill>
                  <a:srgbClr val="1A1A2E"/>
                </a:solidFill>
                <a:latin typeface="Calibri" pitchFamily="34" charset="0"/>
                <a:ea typeface="Calibri" pitchFamily="34" charset="-122"/>
                <a:cs typeface="Calibri" pitchFamily="34" charset="-120"/>
              </a:rPr>
              <a:t>Using only average arrival rate, ignoring burstiness and peak-to-average ratio</a:t>
            </a:r>
            <a:endParaRPr dirty="0" sz="2400" lang="en-US"/>
          </a:p>
          <a:p>
            <a:pPr indent="-342900" marL="342900">
              <a:spcAft>
                <a:spcPts val="1200"/>
              </a:spcAft>
              <a:buSzPct val="100000"/>
              <a:buChar char="•"/>
            </a:pPr>
            <a:r>
              <a:rPr b="1" dirty="0" sz="2400" lang="en-US">
                <a:solidFill>
                  <a:srgbClr val="1A1A2E"/>
                </a:solidFill>
                <a:latin typeface="Calibri" pitchFamily="34" charset="0"/>
                <a:ea typeface="Calibri" pitchFamily="34" charset="-122"/>
                <a:cs typeface="Calibri" pitchFamily="34" charset="-120"/>
              </a:rPr>
              <a:t>Assuming all requests have identical service demand</a:t>
            </a:r>
            <a:endParaRPr dirty="0" sz="2400" lang="en-US"/>
          </a:p>
          <a:p>
            <a:pPr indent="-342900" marL="342900">
              <a:spcAft>
                <a:spcPts val="1200"/>
              </a:spcAft>
              <a:buSzPct val="100000"/>
              <a:buChar char="•"/>
            </a:pPr>
            <a:r>
              <a:rPr b="1" dirty="0" sz="2400" lang="en-US">
                <a:solidFill>
                  <a:srgbClr val="1A1A2E"/>
                </a:solidFill>
                <a:latin typeface="Calibri" pitchFamily="34" charset="0"/>
                <a:ea typeface="Calibri" pitchFamily="34" charset="-122"/>
                <a:cs typeface="Calibri" pitchFamily="34" charset="-120"/>
              </a:rPr>
              <a:t>Measuring workload during an atypical period (e.g., a holiday, or right after a deploy) and treating it as 'normal'</a:t>
            </a:r>
            <a:endParaRPr dirty="0" sz="2400" lang="en-US"/>
          </a:p>
          <a:p>
            <a:pPr indent="-342900" marL="342900">
              <a:spcAft>
                <a:spcPts val="1200"/>
              </a:spcAft>
              <a:buSzPct val="100000"/>
              <a:buChar char="•"/>
            </a:pPr>
            <a:r>
              <a:rPr b="1" dirty="0" sz="2400" lang="en-US">
                <a:solidFill>
                  <a:srgbClr val="1A1A2E"/>
                </a:solidFill>
                <a:latin typeface="Calibri" pitchFamily="34" charset="0"/>
                <a:ea typeface="Calibri" pitchFamily="34" charset="-122"/>
                <a:cs typeface="Calibri" pitchFamily="34" charset="-120"/>
              </a:rPr>
              <a:t>Confusing open and closed workload assumptions when configuring a load-testing tool</a:t>
            </a:r>
            <a:endParaRPr dirty="0" sz="2400" lang="en-US"/>
          </a:p>
        </p:txBody>
      </p:sp>
      <p:sp>
        <p:nvSpPr>
          <p:cNvPr id="1048815" name="Text 3"/>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2: Performance Metrics &amp; Workload Characterization</a:t>
            </a:r>
            <a:endParaRPr dirty="0" sz="900" lang="en-US"/>
          </a:p>
        </p:txBody>
      </p:sp>
      <p:sp>
        <p:nvSpPr>
          <p:cNvPr id="1048816" name="Text 4"/>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26</a:t>
            </a:r>
            <a:endParaRPr dirty="0" sz="900"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a:effectLst/>
      </p:bgPr>
    </p:bg>
    <p:spTree>
      <p:nvGrpSpPr>
        <p:cNvPr id="113" name=""/>
        <p:cNvGrpSpPr/>
        <p:nvPr/>
      </p:nvGrpSpPr>
      <p:grpSpPr>
        <a:xfrm>
          <a:off x="0" y="0"/>
          <a:ext cx="0" cy="0"/>
          <a:chOff x="0" y="0"/>
          <a:chExt cx="0" cy="0"/>
        </a:xfrm>
      </p:grpSpPr>
      <p:sp>
        <p:nvSpPr>
          <p:cNvPr id="1048820" name="Text 0"/>
          <p:cNvSpPr/>
          <p:nvPr/>
        </p:nvSpPr>
        <p:spPr>
          <a:xfrm>
            <a:off x="548640" y="365760"/>
            <a:ext cx="10515600" cy="640080"/>
          </a:xfrm>
          <a:prstGeom prst="rect"/>
          <a:noFill/>
        </p:spPr>
        <p:txBody>
          <a:bodyPr anchor="ctr" bIns="0" lIns="0" rIns="0" rtlCol="0" tIns="0" wrap="square"/>
          <a:p>
            <a:pPr indent="0" marL="0">
              <a:buNone/>
            </a:pPr>
            <a:r>
              <a:rPr b="1" dirty="0" sz="2600" lang="en-US">
                <a:solidFill>
                  <a:srgbClr val="0F2942"/>
                </a:solidFill>
                <a:latin typeface="Calibri" pitchFamily="34" charset="0"/>
                <a:ea typeface="Calibri" pitchFamily="34" charset="-122"/>
                <a:cs typeface="Calibri" pitchFamily="34" charset="-120"/>
              </a:rPr>
              <a:t>Case Study: Two Systems, Same Average Load, Different Outcomes</a:t>
            </a:r>
            <a:endParaRPr dirty="0" sz="2600" lang="en-US"/>
          </a:p>
        </p:txBody>
      </p:sp>
      <p:sp>
        <p:nvSpPr>
          <p:cNvPr id="1048821" name="Shape 1"/>
          <p:cNvSpPr/>
          <p:nvPr/>
        </p:nvSpPr>
        <p:spPr>
          <a:xfrm>
            <a:off x="566928" y="1005840"/>
            <a:ext cx="411480" cy="45720"/>
          </a:xfrm>
          <a:prstGeom prst="rect"/>
          <a:solidFill>
            <a:srgbClr val="00B8A9"/>
          </a:solidFill>
        </p:spPr>
        <p:txBody>
          <a:bodyPr/>
          <a:p>
            <a:endParaRPr lang="en-US"/>
          </a:p>
        </p:txBody>
      </p:sp>
      <p:sp>
        <p:nvSpPr>
          <p:cNvPr id="1048822" name="Text 2"/>
          <p:cNvSpPr/>
          <p:nvPr/>
        </p:nvSpPr>
        <p:spPr>
          <a:xfrm>
            <a:off x="594360" y="1325880"/>
            <a:ext cx="10881360" cy="4937760"/>
          </a:xfrm>
          <a:prstGeom prst="rect"/>
          <a:noFill/>
        </p:spPr>
        <p:txBody>
          <a:bodyPr anchor="t" bIns="0" lIns="0" rIns="0" rtlCol="0" tIns="0" wrap="square"/>
          <a:p>
            <a:pPr indent="-342900" marL="342900">
              <a:spcAft>
                <a:spcPts val="1200"/>
              </a:spcAft>
              <a:buSzPct val="100000"/>
              <a:buChar char="•"/>
            </a:pPr>
            <a:r>
              <a:rPr dirty="0" sz="2400" lang="en-US">
                <a:solidFill>
                  <a:srgbClr val="1A1A2E"/>
                </a:solidFill>
                <a:latin typeface="Calibri" pitchFamily="34" charset="0"/>
                <a:ea typeface="Calibri" pitchFamily="34" charset="-122"/>
                <a:cs typeface="Calibri" pitchFamily="34" charset="-120"/>
              </a:rPr>
              <a:t>System A: steady arrival rate of 100 req/s, low variability. System B: average 100 req/s, but bursts to 500 req/s for 2 minutes every hour</a:t>
            </a:r>
            <a:endParaRPr dirty="0" sz="2400" lang="en-US"/>
          </a:p>
          <a:p>
            <a:pPr indent="-342900" marL="342900">
              <a:spcAft>
                <a:spcPts val="1200"/>
              </a:spcAft>
              <a:buSzPct val="100000"/>
              <a:buChar char="•"/>
            </a:pPr>
            <a:r>
              <a:rPr b="1" dirty="0" sz="2400" lang="en-US">
                <a:solidFill>
                  <a:srgbClr val="1A1A2E"/>
                </a:solidFill>
                <a:latin typeface="Calibri" pitchFamily="34" charset="0"/>
                <a:ea typeface="Calibri" pitchFamily="34" charset="-122"/>
                <a:cs typeface="Calibri" pitchFamily="34" charset="-120"/>
              </a:rPr>
              <a:t>Both have the identical average arrival rate — but System B will show visibly worse tail latency and periodic queue build-up</a:t>
            </a:r>
            <a:endParaRPr dirty="0" sz="2400" lang="en-US"/>
          </a:p>
          <a:p>
            <a:pPr indent="-342900" marL="342900">
              <a:spcAft>
                <a:spcPts val="1200"/>
              </a:spcAft>
              <a:buSzPct val="100000"/>
              <a:buChar char="•"/>
            </a:pPr>
            <a:r>
              <a:rPr dirty="0" sz="2400" lang="en-US">
                <a:solidFill>
                  <a:srgbClr val="1A1A2E"/>
                </a:solidFill>
                <a:latin typeface="Calibri" pitchFamily="34" charset="0"/>
                <a:ea typeface="Calibri" pitchFamily="34" charset="-122"/>
                <a:cs typeface="Calibri" pitchFamily="34" charset="-120"/>
              </a:rPr>
              <a:t>A performance model built only on averages would incorrectly predict identical behavior for both systems</a:t>
            </a:r>
            <a:endParaRPr dirty="0" sz="2400" lang="en-US"/>
          </a:p>
          <a:p>
            <a:pPr indent="-342900" marL="342900">
              <a:spcAft>
                <a:spcPts val="1200"/>
              </a:spcAft>
              <a:buSzPct val="100000"/>
              <a:buChar char="•"/>
            </a:pPr>
            <a:r>
              <a:rPr dirty="0" sz="2400" lang="en-US">
                <a:solidFill>
                  <a:srgbClr val="1A1A2E"/>
                </a:solidFill>
                <a:latin typeface="Calibri" pitchFamily="34" charset="0"/>
                <a:ea typeface="Calibri" pitchFamily="34" charset="-122"/>
                <a:cs typeface="Calibri" pitchFamily="34" charset="-120"/>
              </a:rPr>
              <a:t>This motivates the probability and statistics foundation we build next, in Lecture 3, so we can properly represent this kind of variability mathematically</a:t>
            </a:r>
            <a:endParaRPr dirty="0" sz="2400" lang="en-US"/>
          </a:p>
        </p:txBody>
      </p:sp>
      <p:sp>
        <p:nvSpPr>
          <p:cNvPr id="1048823" name="Text 3"/>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2: Performance Metrics &amp; Workload Characterization</a:t>
            </a:r>
            <a:endParaRPr dirty="0" sz="900" lang="en-US"/>
          </a:p>
        </p:txBody>
      </p:sp>
      <p:sp>
        <p:nvSpPr>
          <p:cNvPr id="1048824" name="Text 4"/>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27</a:t>
            </a:r>
            <a:endParaRPr dirty="0" sz="900"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EAF6F5"/>
        </a:solidFill>
        <a:effectLst/>
      </p:bgPr>
    </p:bg>
    <p:spTree>
      <p:nvGrpSpPr>
        <p:cNvPr id="116" name=""/>
        <p:cNvGrpSpPr/>
        <p:nvPr/>
      </p:nvGrpSpPr>
      <p:grpSpPr>
        <a:xfrm>
          <a:off x="0" y="0"/>
          <a:ext cx="0" cy="0"/>
          <a:chOff x="0" y="0"/>
          <a:chExt cx="0" cy="0"/>
        </a:xfrm>
      </p:grpSpPr>
      <p:sp>
        <p:nvSpPr>
          <p:cNvPr id="1048828" name="Text 0"/>
          <p:cNvSpPr/>
          <p:nvPr/>
        </p:nvSpPr>
        <p:spPr>
          <a:xfrm>
            <a:off x="548640" y="457200"/>
            <a:ext cx="7315200" cy="640080"/>
          </a:xfrm>
          <a:prstGeom prst="rect"/>
          <a:noFill/>
        </p:spPr>
        <p:txBody>
          <a:bodyPr anchor="ctr" bIns="0" lIns="0" rIns="0" rtlCol="0" tIns="0" wrap="square"/>
          <a:p>
            <a:pPr indent="0" marL="0">
              <a:buNone/>
            </a:pPr>
            <a:r>
              <a:rPr b="1" dirty="0" sz="2800" lang="en-US">
                <a:solidFill>
                  <a:srgbClr val="0F2942"/>
                </a:solidFill>
                <a:latin typeface="Calibri" pitchFamily="34" charset="0"/>
                <a:ea typeface="Calibri" pitchFamily="34" charset="-122"/>
                <a:cs typeface="Calibri" pitchFamily="34" charset="-120"/>
              </a:rPr>
              <a:t>Key Takeaways</a:t>
            </a:r>
            <a:endParaRPr dirty="0" sz="2800" lang="en-US"/>
          </a:p>
        </p:txBody>
      </p:sp>
      <p:sp>
        <p:nvSpPr>
          <p:cNvPr id="1048829" name="Shape 1"/>
          <p:cNvSpPr/>
          <p:nvPr/>
        </p:nvSpPr>
        <p:spPr>
          <a:xfrm>
            <a:off x="566928" y="1143000"/>
            <a:ext cx="457200" cy="54864"/>
          </a:xfrm>
          <a:prstGeom prst="rect"/>
          <a:solidFill>
            <a:srgbClr val="00B8A9"/>
          </a:solidFill>
        </p:spPr>
        <p:txBody>
          <a:bodyPr/>
          <a:p>
            <a:endParaRPr lang="en-US"/>
          </a:p>
        </p:txBody>
      </p:sp>
      <p:sp>
        <p:nvSpPr>
          <p:cNvPr id="1048830" name="Shape 2"/>
          <p:cNvSpPr/>
          <p:nvPr/>
        </p:nvSpPr>
        <p:spPr>
          <a:xfrm>
            <a:off x="548640" y="1508760"/>
            <a:ext cx="11064240" cy="777240"/>
          </a:xfrm>
          <a:prstGeom prst="roundRect">
            <a:avLst>
              <a:gd name="adj" fmla="val 9412"/>
            </a:avLst>
          </a:prstGeom>
          <a:solidFill>
            <a:srgbClr val="FFFFFF"/>
          </a:solidFill>
        </p:spPr>
        <p:txBody>
          <a:bodyPr/>
          <a:p>
            <a:endParaRPr lang="en-US"/>
          </a:p>
        </p:txBody>
      </p:sp>
      <p:sp>
        <p:nvSpPr>
          <p:cNvPr id="1048831" name="Shape 3"/>
          <p:cNvSpPr/>
          <p:nvPr/>
        </p:nvSpPr>
        <p:spPr>
          <a:xfrm>
            <a:off x="777240" y="1673352"/>
            <a:ext cx="457200" cy="457200"/>
          </a:xfrm>
          <a:prstGeom prst="ellipse"/>
          <a:solidFill>
            <a:srgbClr val="00B8A9"/>
          </a:solidFill>
        </p:spPr>
        <p:txBody>
          <a:bodyPr/>
          <a:p>
            <a:endParaRPr lang="en-US"/>
          </a:p>
        </p:txBody>
      </p:sp>
      <p:sp>
        <p:nvSpPr>
          <p:cNvPr id="1048832" name="Text 4"/>
          <p:cNvSpPr/>
          <p:nvPr/>
        </p:nvSpPr>
        <p:spPr>
          <a:xfrm>
            <a:off x="777240" y="1673352"/>
            <a:ext cx="457200" cy="457200"/>
          </a:xfrm>
          <a:prstGeom prst="rect"/>
          <a:noFill/>
        </p:spPr>
        <p:txBody>
          <a:bodyPr anchor="ctr" bIns="0" lIns="0" rIns="0" rtlCol="0" tIns="0" wrap="square"/>
          <a:p>
            <a:pPr algn="ctr" indent="0" marL="0">
              <a:buNone/>
            </a:pPr>
            <a:r>
              <a:rPr b="1" dirty="0" sz="1500" lang="en-US">
                <a:solidFill>
                  <a:srgbClr val="FFFFFF"/>
                </a:solidFill>
                <a:latin typeface="Calibri" pitchFamily="34" charset="0"/>
                <a:ea typeface="Calibri" pitchFamily="34" charset="-122"/>
                <a:cs typeface="Calibri" pitchFamily="34" charset="-120"/>
              </a:rPr>
              <a:t>1</a:t>
            </a:r>
            <a:endParaRPr dirty="0" sz="1500" lang="en-US"/>
          </a:p>
        </p:txBody>
      </p:sp>
      <p:sp>
        <p:nvSpPr>
          <p:cNvPr id="1048833" name="Text 5"/>
          <p:cNvSpPr/>
          <p:nvPr/>
        </p:nvSpPr>
        <p:spPr>
          <a:xfrm>
            <a:off x="1417320" y="1508760"/>
            <a:ext cx="9966960" cy="777240"/>
          </a:xfrm>
          <a:prstGeom prst="rect"/>
          <a:noFill/>
        </p:spPr>
        <p:txBody>
          <a:bodyPr anchor="ctr" bIns="0" lIns="0" rIns="0" rtlCol="0" tIns="0" wrap="square"/>
          <a:p>
            <a:pPr indent="0" marL="0">
              <a:buNone/>
            </a:pPr>
            <a:r>
              <a:rPr dirty="0" sz="2000" lang="en-US">
                <a:solidFill>
                  <a:srgbClr val="1A1A2E"/>
                </a:solidFill>
                <a:latin typeface="Calibri" pitchFamily="34" charset="0"/>
                <a:ea typeface="Calibri" pitchFamily="34" charset="-122"/>
                <a:cs typeface="Calibri" pitchFamily="34" charset="-120"/>
              </a:rPr>
              <a:t>Response time decomposes into wait time (queueing) plus service time; wait time grows sharply as utilization approaches 100%</a:t>
            </a:r>
            <a:endParaRPr dirty="0" sz="2000" lang="en-US"/>
          </a:p>
        </p:txBody>
      </p:sp>
      <p:sp>
        <p:nvSpPr>
          <p:cNvPr id="1048834" name="Shape 6"/>
          <p:cNvSpPr/>
          <p:nvPr/>
        </p:nvSpPr>
        <p:spPr>
          <a:xfrm>
            <a:off x="548640" y="2423160"/>
            <a:ext cx="11064240" cy="777240"/>
          </a:xfrm>
          <a:prstGeom prst="roundRect">
            <a:avLst>
              <a:gd name="adj" fmla="val 9412"/>
            </a:avLst>
          </a:prstGeom>
          <a:solidFill>
            <a:srgbClr val="FFFFFF"/>
          </a:solidFill>
        </p:spPr>
        <p:txBody>
          <a:bodyPr/>
          <a:p>
            <a:endParaRPr lang="en-US"/>
          </a:p>
        </p:txBody>
      </p:sp>
      <p:sp>
        <p:nvSpPr>
          <p:cNvPr id="1048835" name="Shape 7"/>
          <p:cNvSpPr/>
          <p:nvPr/>
        </p:nvSpPr>
        <p:spPr>
          <a:xfrm>
            <a:off x="777240" y="2587752"/>
            <a:ext cx="457200" cy="457200"/>
          </a:xfrm>
          <a:prstGeom prst="ellipse"/>
          <a:solidFill>
            <a:srgbClr val="00B8A9"/>
          </a:solidFill>
        </p:spPr>
        <p:txBody>
          <a:bodyPr/>
          <a:p>
            <a:endParaRPr lang="en-US"/>
          </a:p>
        </p:txBody>
      </p:sp>
      <p:sp>
        <p:nvSpPr>
          <p:cNvPr id="1048836" name="Text 8"/>
          <p:cNvSpPr/>
          <p:nvPr/>
        </p:nvSpPr>
        <p:spPr>
          <a:xfrm>
            <a:off x="777240" y="2587752"/>
            <a:ext cx="457200" cy="457200"/>
          </a:xfrm>
          <a:prstGeom prst="rect"/>
          <a:noFill/>
        </p:spPr>
        <p:txBody>
          <a:bodyPr anchor="ctr" bIns="0" lIns="0" rIns="0" rtlCol="0" tIns="0" wrap="square"/>
          <a:p>
            <a:pPr algn="ctr" indent="0" marL="0">
              <a:buNone/>
            </a:pPr>
            <a:r>
              <a:rPr b="1" dirty="0" sz="1500" lang="en-US">
                <a:solidFill>
                  <a:srgbClr val="FFFFFF"/>
                </a:solidFill>
                <a:latin typeface="Calibri" pitchFamily="34" charset="0"/>
                <a:ea typeface="Calibri" pitchFamily="34" charset="-122"/>
                <a:cs typeface="Calibri" pitchFamily="34" charset="-120"/>
              </a:rPr>
              <a:t>2</a:t>
            </a:r>
            <a:endParaRPr dirty="0" sz="1500" lang="en-US"/>
          </a:p>
        </p:txBody>
      </p:sp>
      <p:sp>
        <p:nvSpPr>
          <p:cNvPr id="1048837" name="Text 9"/>
          <p:cNvSpPr/>
          <p:nvPr/>
        </p:nvSpPr>
        <p:spPr>
          <a:xfrm>
            <a:off x="1417320" y="2423160"/>
            <a:ext cx="9966960" cy="777240"/>
          </a:xfrm>
          <a:prstGeom prst="rect"/>
          <a:noFill/>
        </p:spPr>
        <p:txBody>
          <a:bodyPr anchor="ctr" bIns="0" lIns="0" rIns="0" rtlCol="0" tIns="0" wrap="square"/>
          <a:p>
            <a:pPr indent="0" marL="0">
              <a:buNone/>
            </a:pPr>
            <a:r>
              <a:rPr dirty="0" sz="2000" lang="en-US">
                <a:solidFill>
                  <a:srgbClr val="1A1A2E"/>
                </a:solidFill>
                <a:latin typeface="Calibri" pitchFamily="34" charset="0"/>
                <a:ea typeface="Calibri" pitchFamily="34" charset="-122"/>
                <a:cs typeface="Calibri" pitchFamily="34" charset="-120"/>
              </a:rPr>
              <a:t>Throughput, utilization, and response time are tightly interrelated — not independent metrics</a:t>
            </a:r>
            <a:endParaRPr dirty="0" sz="2000" lang="en-US"/>
          </a:p>
        </p:txBody>
      </p:sp>
      <p:sp>
        <p:nvSpPr>
          <p:cNvPr id="1048838" name="Shape 10"/>
          <p:cNvSpPr/>
          <p:nvPr/>
        </p:nvSpPr>
        <p:spPr>
          <a:xfrm>
            <a:off x="548640" y="3337560"/>
            <a:ext cx="11064240" cy="777240"/>
          </a:xfrm>
          <a:prstGeom prst="roundRect">
            <a:avLst>
              <a:gd name="adj" fmla="val 9412"/>
            </a:avLst>
          </a:prstGeom>
          <a:solidFill>
            <a:srgbClr val="FFFFFF"/>
          </a:solidFill>
        </p:spPr>
        <p:txBody>
          <a:bodyPr/>
          <a:p>
            <a:endParaRPr lang="en-US"/>
          </a:p>
        </p:txBody>
      </p:sp>
      <p:sp>
        <p:nvSpPr>
          <p:cNvPr id="1048839" name="Shape 11"/>
          <p:cNvSpPr/>
          <p:nvPr/>
        </p:nvSpPr>
        <p:spPr>
          <a:xfrm>
            <a:off x="777240" y="3502152"/>
            <a:ext cx="457200" cy="457200"/>
          </a:xfrm>
          <a:prstGeom prst="ellipse"/>
          <a:solidFill>
            <a:srgbClr val="00B8A9"/>
          </a:solidFill>
        </p:spPr>
        <p:txBody>
          <a:bodyPr/>
          <a:p>
            <a:endParaRPr lang="en-US"/>
          </a:p>
        </p:txBody>
      </p:sp>
      <p:sp>
        <p:nvSpPr>
          <p:cNvPr id="1048840" name="Text 12"/>
          <p:cNvSpPr/>
          <p:nvPr/>
        </p:nvSpPr>
        <p:spPr>
          <a:xfrm>
            <a:off x="777240" y="3502152"/>
            <a:ext cx="457200" cy="457200"/>
          </a:xfrm>
          <a:prstGeom prst="rect"/>
          <a:noFill/>
        </p:spPr>
        <p:txBody>
          <a:bodyPr anchor="ctr" bIns="0" lIns="0" rIns="0" rtlCol="0" tIns="0" wrap="square"/>
          <a:p>
            <a:pPr algn="ctr" indent="0" marL="0">
              <a:buNone/>
            </a:pPr>
            <a:r>
              <a:rPr b="1" dirty="0" sz="1500" lang="en-US">
                <a:solidFill>
                  <a:srgbClr val="FFFFFF"/>
                </a:solidFill>
                <a:latin typeface="Calibri" pitchFamily="34" charset="0"/>
                <a:ea typeface="Calibri" pitchFamily="34" charset="-122"/>
                <a:cs typeface="Calibri" pitchFamily="34" charset="-120"/>
              </a:rPr>
              <a:t>3</a:t>
            </a:r>
            <a:endParaRPr dirty="0" sz="1500" lang="en-US"/>
          </a:p>
        </p:txBody>
      </p:sp>
      <p:sp>
        <p:nvSpPr>
          <p:cNvPr id="1048841" name="Text 13"/>
          <p:cNvSpPr/>
          <p:nvPr/>
        </p:nvSpPr>
        <p:spPr>
          <a:xfrm>
            <a:off x="1417320" y="3337560"/>
            <a:ext cx="9966960" cy="777240"/>
          </a:xfrm>
          <a:prstGeom prst="rect"/>
          <a:noFill/>
        </p:spPr>
        <p:txBody>
          <a:bodyPr anchor="ctr" bIns="0" lIns="0" rIns="0" rtlCol="0" tIns="0" wrap="square"/>
          <a:p>
            <a:pPr indent="0" marL="0">
              <a:buNone/>
            </a:pPr>
            <a:r>
              <a:rPr dirty="0" sz="2000" lang="en-US">
                <a:solidFill>
                  <a:srgbClr val="1A1A2E"/>
                </a:solidFill>
                <a:latin typeface="Calibri" pitchFamily="34" charset="0"/>
                <a:ea typeface="Calibri" pitchFamily="34" charset="-122"/>
                <a:cs typeface="Calibri" pitchFamily="34" charset="-120"/>
              </a:rPr>
              <a:t>Percentiles (p95, p99) reveal tail latency that averages hide, and are the standard way to define real-world SLAs</a:t>
            </a:r>
            <a:endParaRPr dirty="0" sz="2000" lang="en-US"/>
          </a:p>
        </p:txBody>
      </p:sp>
      <p:sp>
        <p:nvSpPr>
          <p:cNvPr id="1048842" name="Shape 14"/>
          <p:cNvSpPr/>
          <p:nvPr/>
        </p:nvSpPr>
        <p:spPr>
          <a:xfrm>
            <a:off x="548640" y="4251960"/>
            <a:ext cx="11064240" cy="777240"/>
          </a:xfrm>
          <a:prstGeom prst="roundRect">
            <a:avLst>
              <a:gd name="adj" fmla="val 9412"/>
            </a:avLst>
          </a:prstGeom>
          <a:solidFill>
            <a:srgbClr val="FFFFFF"/>
          </a:solidFill>
        </p:spPr>
        <p:txBody>
          <a:bodyPr/>
          <a:p>
            <a:endParaRPr lang="en-US"/>
          </a:p>
        </p:txBody>
      </p:sp>
      <p:sp>
        <p:nvSpPr>
          <p:cNvPr id="1048843" name="Shape 15"/>
          <p:cNvSpPr/>
          <p:nvPr/>
        </p:nvSpPr>
        <p:spPr>
          <a:xfrm>
            <a:off x="777240" y="4416552"/>
            <a:ext cx="457200" cy="457200"/>
          </a:xfrm>
          <a:prstGeom prst="ellipse"/>
          <a:solidFill>
            <a:srgbClr val="00B8A9"/>
          </a:solidFill>
        </p:spPr>
        <p:txBody>
          <a:bodyPr/>
          <a:p>
            <a:endParaRPr lang="en-US"/>
          </a:p>
        </p:txBody>
      </p:sp>
      <p:sp>
        <p:nvSpPr>
          <p:cNvPr id="1048844" name="Text 16"/>
          <p:cNvSpPr/>
          <p:nvPr/>
        </p:nvSpPr>
        <p:spPr>
          <a:xfrm>
            <a:off x="777240" y="4416552"/>
            <a:ext cx="457200" cy="457200"/>
          </a:xfrm>
          <a:prstGeom prst="rect"/>
          <a:noFill/>
        </p:spPr>
        <p:txBody>
          <a:bodyPr anchor="ctr" bIns="0" lIns="0" rIns="0" rtlCol="0" tIns="0" wrap="square"/>
          <a:p>
            <a:pPr algn="ctr" indent="0" marL="0">
              <a:buNone/>
            </a:pPr>
            <a:r>
              <a:rPr b="1" dirty="0" sz="1500" lang="en-US">
                <a:solidFill>
                  <a:srgbClr val="FFFFFF"/>
                </a:solidFill>
                <a:latin typeface="Calibri" pitchFamily="34" charset="0"/>
                <a:ea typeface="Calibri" pitchFamily="34" charset="-122"/>
                <a:cs typeface="Calibri" pitchFamily="34" charset="-120"/>
              </a:rPr>
              <a:t>4</a:t>
            </a:r>
            <a:endParaRPr dirty="0" sz="1500" lang="en-US"/>
          </a:p>
        </p:txBody>
      </p:sp>
      <p:sp>
        <p:nvSpPr>
          <p:cNvPr id="1048845" name="Text 17"/>
          <p:cNvSpPr/>
          <p:nvPr/>
        </p:nvSpPr>
        <p:spPr>
          <a:xfrm>
            <a:off x="1417320" y="4251960"/>
            <a:ext cx="9966960" cy="777240"/>
          </a:xfrm>
          <a:prstGeom prst="rect"/>
          <a:noFill/>
        </p:spPr>
        <p:txBody>
          <a:bodyPr anchor="ctr" bIns="0" lIns="0" rIns="0" rtlCol="0" tIns="0" wrap="square"/>
          <a:p>
            <a:pPr indent="0" marL="0">
              <a:buNone/>
            </a:pPr>
            <a:r>
              <a:rPr dirty="0" sz="2000" lang="en-US">
                <a:solidFill>
                  <a:srgbClr val="1A1A2E"/>
                </a:solidFill>
                <a:latin typeface="Calibri" pitchFamily="34" charset="0"/>
                <a:ea typeface="Calibri" pitchFamily="34" charset="-122"/>
                <a:cs typeface="Calibri" pitchFamily="34" charset="-120"/>
              </a:rPr>
              <a:t>Workload characterization requires modeling both the arrival process and the service demand of each request type, including variability</a:t>
            </a:r>
            <a:endParaRPr dirty="0" sz="2000" lang="en-US"/>
          </a:p>
        </p:txBody>
      </p:sp>
      <p:sp>
        <p:nvSpPr>
          <p:cNvPr id="1048846" name="Shape 18"/>
          <p:cNvSpPr/>
          <p:nvPr/>
        </p:nvSpPr>
        <p:spPr>
          <a:xfrm>
            <a:off x="548640" y="5166360"/>
            <a:ext cx="11064240" cy="777240"/>
          </a:xfrm>
          <a:prstGeom prst="roundRect">
            <a:avLst>
              <a:gd name="adj" fmla="val 9412"/>
            </a:avLst>
          </a:prstGeom>
          <a:solidFill>
            <a:srgbClr val="FFFFFF"/>
          </a:solidFill>
        </p:spPr>
        <p:txBody>
          <a:bodyPr/>
          <a:p>
            <a:endParaRPr lang="en-US"/>
          </a:p>
        </p:txBody>
      </p:sp>
      <p:sp>
        <p:nvSpPr>
          <p:cNvPr id="1048847" name="Shape 19"/>
          <p:cNvSpPr/>
          <p:nvPr/>
        </p:nvSpPr>
        <p:spPr>
          <a:xfrm>
            <a:off x="777240" y="5330952"/>
            <a:ext cx="457200" cy="457200"/>
          </a:xfrm>
          <a:prstGeom prst="ellipse"/>
          <a:solidFill>
            <a:srgbClr val="00B8A9"/>
          </a:solidFill>
        </p:spPr>
        <p:txBody>
          <a:bodyPr/>
          <a:p>
            <a:endParaRPr lang="en-US"/>
          </a:p>
        </p:txBody>
      </p:sp>
      <p:sp>
        <p:nvSpPr>
          <p:cNvPr id="1048848" name="Text 20"/>
          <p:cNvSpPr/>
          <p:nvPr/>
        </p:nvSpPr>
        <p:spPr>
          <a:xfrm>
            <a:off x="777240" y="5330952"/>
            <a:ext cx="457200" cy="457200"/>
          </a:xfrm>
          <a:prstGeom prst="rect"/>
          <a:noFill/>
        </p:spPr>
        <p:txBody>
          <a:bodyPr anchor="ctr" bIns="0" lIns="0" rIns="0" rtlCol="0" tIns="0" wrap="square"/>
          <a:p>
            <a:pPr algn="ctr" indent="0" marL="0">
              <a:buNone/>
            </a:pPr>
            <a:r>
              <a:rPr b="1" dirty="0" sz="1500" lang="en-US">
                <a:solidFill>
                  <a:srgbClr val="FFFFFF"/>
                </a:solidFill>
                <a:latin typeface="Calibri" pitchFamily="34" charset="0"/>
                <a:ea typeface="Calibri" pitchFamily="34" charset="-122"/>
                <a:cs typeface="Calibri" pitchFamily="34" charset="-120"/>
              </a:rPr>
              <a:t>5</a:t>
            </a:r>
            <a:endParaRPr dirty="0" sz="1500" lang="en-US"/>
          </a:p>
        </p:txBody>
      </p:sp>
      <p:sp>
        <p:nvSpPr>
          <p:cNvPr id="1048849" name="Text 21"/>
          <p:cNvSpPr/>
          <p:nvPr/>
        </p:nvSpPr>
        <p:spPr>
          <a:xfrm>
            <a:off x="1417320" y="5166360"/>
            <a:ext cx="9966960" cy="777240"/>
          </a:xfrm>
          <a:prstGeom prst="rect"/>
          <a:noFill/>
        </p:spPr>
        <p:txBody>
          <a:bodyPr anchor="ctr" bIns="0" lIns="0" rIns="0" rtlCol="0" tIns="0" wrap="square"/>
          <a:p>
            <a:pPr indent="0" marL="0">
              <a:buNone/>
            </a:pPr>
            <a:r>
              <a:rPr dirty="0" sz="2000" lang="en-US">
                <a:solidFill>
                  <a:srgbClr val="1A1A2E"/>
                </a:solidFill>
                <a:latin typeface="Calibri" pitchFamily="34" charset="0"/>
                <a:ea typeface="Calibri" pitchFamily="34" charset="-122"/>
                <a:cs typeface="Calibri" pitchFamily="34" charset="-120"/>
              </a:rPr>
              <a:t>Open workload models (arrivals independent of system state) and closed models (fixed population, think time) behave very differently under overload and must be chosen correctly</a:t>
            </a:r>
            <a:endParaRPr dirty="0" sz="2000" lang="en-US"/>
          </a:p>
        </p:txBody>
      </p:sp>
      <p:sp>
        <p:nvSpPr>
          <p:cNvPr id="1048850" name="Text 22"/>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2: Performance Metrics &amp; Workload Characterization</a:t>
            </a:r>
            <a:endParaRPr dirty="0" sz="900" lang="en-US"/>
          </a:p>
        </p:txBody>
      </p:sp>
      <p:sp>
        <p:nvSpPr>
          <p:cNvPr id="1048851" name="Text 23"/>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28</a:t>
            </a:r>
            <a:endParaRPr dirty="0" sz="900"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0F2942"/>
        </a:solidFill>
        <a:effectLst/>
      </p:bgPr>
    </p:bg>
    <p:spTree>
      <p:nvGrpSpPr>
        <p:cNvPr id="119" name=""/>
        <p:cNvGrpSpPr/>
        <p:nvPr/>
      </p:nvGrpSpPr>
      <p:grpSpPr>
        <a:xfrm>
          <a:off x="0" y="0"/>
          <a:ext cx="0" cy="0"/>
          <a:chOff x="0" y="0"/>
          <a:chExt cx="0" cy="0"/>
        </a:xfrm>
      </p:grpSpPr>
      <p:sp>
        <p:nvSpPr>
          <p:cNvPr id="1048855" name="Text 0"/>
          <p:cNvSpPr/>
          <p:nvPr/>
        </p:nvSpPr>
        <p:spPr>
          <a:xfrm>
            <a:off x="822960" y="822960"/>
            <a:ext cx="7315200" cy="365760"/>
          </a:xfrm>
          <a:prstGeom prst="rect"/>
          <a:noFill/>
        </p:spPr>
        <p:txBody>
          <a:bodyPr anchor="ctr" bIns="0" lIns="0" rIns="0" rtlCol="0" tIns="0" wrap="square"/>
          <a:p>
            <a:pPr indent="0" marL="0">
              <a:buNone/>
            </a:pPr>
            <a:r>
              <a:rPr b="1" dirty="0" sz="1400" lang="en-US">
                <a:solidFill>
                  <a:srgbClr val="FF6B35"/>
                </a:solidFill>
                <a:latin typeface="Calibri" pitchFamily="34" charset="0"/>
                <a:ea typeface="Calibri" pitchFamily="34" charset="-122"/>
                <a:cs typeface="Calibri" pitchFamily="34" charset="-120"/>
              </a:rPr>
              <a:t>DISCUSSION / REVIEW QUESTION</a:t>
            </a:r>
            <a:endParaRPr dirty="0" sz="1400" lang="en-US"/>
          </a:p>
        </p:txBody>
      </p:sp>
      <p:sp>
        <p:nvSpPr>
          <p:cNvPr id="1048856" name="Text 1"/>
          <p:cNvSpPr/>
          <p:nvPr/>
        </p:nvSpPr>
        <p:spPr>
          <a:xfrm>
            <a:off x="822960" y="1371600"/>
            <a:ext cx="10241280" cy="2011680"/>
          </a:xfrm>
          <a:prstGeom prst="rect"/>
          <a:noFill/>
        </p:spPr>
        <p:txBody>
          <a:bodyPr anchor="t" bIns="0" lIns="0" rIns="0" rtlCol="0" tIns="0" wrap="square"/>
          <a:p>
            <a:pPr indent="0" marL="0">
              <a:lnSpc>
                <a:spcPct val="125000"/>
              </a:lnSpc>
              <a:buNone/>
            </a:pPr>
            <a:r>
              <a:rPr b="1" dirty="0" sz="2400" lang="en-US">
                <a:solidFill>
                  <a:srgbClr val="FFFFFF"/>
                </a:solidFill>
                <a:latin typeface="Calibri" pitchFamily="34" charset="0"/>
                <a:ea typeface="Calibri" pitchFamily="34" charset="-122"/>
                <a:cs typeface="Calibri" pitchFamily="34" charset="-120"/>
              </a:rPr>
              <a:t>A monitoring dashboard shows average response time of 90ms, which the team considers healthy. However, customer complaints about slowness have been increasing. Using concepts from this lecture, explain what additional data you would request, and why the average alone might be hiding a real problem.</a:t>
            </a:r>
            <a:endParaRPr dirty="0" sz="2400" lang="en-US"/>
          </a:p>
        </p:txBody>
      </p:sp>
      <p:sp>
        <p:nvSpPr>
          <p:cNvPr id="1048857" name="Text 2"/>
          <p:cNvSpPr/>
          <p:nvPr/>
        </p:nvSpPr>
        <p:spPr>
          <a:xfrm>
            <a:off x="822960" y="3749040"/>
            <a:ext cx="5486400" cy="365760"/>
          </a:xfrm>
          <a:prstGeom prst="rect"/>
          <a:noFill/>
        </p:spPr>
        <p:txBody>
          <a:bodyPr anchor="ctr" bIns="0" lIns="0" rIns="0" rtlCol="0" tIns="0" wrap="square"/>
          <a:p>
            <a:pPr indent="0" marL="0">
              <a:buNone/>
            </a:pPr>
            <a:r>
              <a:rPr b="1" dirty="0" sz="2400" lang="en-US">
                <a:solidFill>
                  <a:srgbClr val="00B8A9"/>
                </a:solidFill>
                <a:latin typeface="Calibri" pitchFamily="34" charset="0"/>
                <a:ea typeface="Calibri" pitchFamily="34" charset="-122"/>
                <a:cs typeface="Calibri" pitchFamily="34" charset="-120"/>
              </a:rPr>
              <a:t>Think about:</a:t>
            </a:r>
            <a:endParaRPr dirty="0" sz="2400" lang="en-US"/>
          </a:p>
        </p:txBody>
      </p:sp>
      <p:sp>
        <p:nvSpPr>
          <p:cNvPr id="1048858" name="Text 3"/>
          <p:cNvSpPr/>
          <p:nvPr/>
        </p:nvSpPr>
        <p:spPr>
          <a:xfrm>
            <a:off x="822960" y="4160520"/>
            <a:ext cx="10058400" cy="2011680"/>
          </a:xfrm>
          <a:prstGeom prst="rect"/>
          <a:noFill/>
        </p:spPr>
        <p:txBody>
          <a:bodyPr anchor="t" bIns="0" lIns="0" rIns="0" rtlCol="0" tIns="0" wrap="square"/>
          <a:p>
            <a:pPr indent="-342900" marL="342900">
              <a:spcAft>
                <a:spcPts val="600"/>
              </a:spcAft>
              <a:buSzPct val="100000"/>
              <a:buChar char="•"/>
            </a:pPr>
            <a:r>
              <a:rPr dirty="0" sz="2400" lang="en-US">
                <a:solidFill>
                  <a:srgbClr val="C7D0D9"/>
                </a:solidFill>
                <a:latin typeface="Calibri" pitchFamily="34" charset="0"/>
                <a:ea typeface="Calibri" pitchFamily="34" charset="-122"/>
                <a:cs typeface="Calibri" pitchFamily="34" charset="-120"/>
              </a:rPr>
              <a:t>Think about what percentiles would reveal that an average cannot</a:t>
            </a:r>
            <a:endParaRPr dirty="0" sz="2400" lang="en-US"/>
          </a:p>
          <a:p>
            <a:pPr indent="-342900" marL="342900">
              <a:spcAft>
                <a:spcPts val="600"/>
              </a:spcAft>
              <a:buSzPct val="100000"/>
              <a:buChar char="•"/>
            </a:pPr>
            <a:r>
              <a:rPr dirty="0" sz="2400" lang="en-US">
                <a:solidFill>
                  <a:srgbClr val="C7D0D9"/>
                </a:solidFill>
                <a:latin typeface="Calibri" pitchFamily="34" charset="0"/>
                <a:ea typeface="Calibri" pitchFamily="34" charset="-122"/>
                <a:cs typeface="Calibri" pitchFamily="34" charset="-120"/>
              </a:rPr>
              <a:t>Consider whether the workload might be bursty even if the average arrival rate looks stable</a:t>
            </a:r>
            <a:endParaRPr dirty="0" sz="2400" lang="en-US"/>
          </a:p>
          <a:p>
            <a:pPr indent="-342900" marL="342900">
              <a:spcAft>
                <a:spcPts val="600"/>
              </a:spcAft>
              <a:buSzPct val="100000"/>
              <a:buChar char="•"/>
            </a:pPr>
            <a:r>
              <a:rPr dirty="0" sz="2400" lang="en-US">
                <a:solidFill>
                  <a:srgbClr val="C7D0D9"/>
                </a:solidFill>
                <a:latin typeface="Calibri" pitchFamily="34" charset="0"/>
                <a:ea typeface="Calibri" pitchFamily="34" charset="-122"/>
                <a:cs typeface="Calibri" pitchFamily="34" charset="-120"/>
              </a:rPr>
              <a:t>Think about how utilization near saturation affects response time non-linearly</a:t>
            </a:r>
            <a:endParaRPr dirty="0" sz="2400" lang="en-US"/>
          </a:p>
        </p:txBody>
      </p:sp>
      <p:sp>
        <p:nvSpPr>
          <p:cNvPr id="1048859" name="Text 4"/>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2: Performance Metrics &amp; Workload Characterization</a:t>
            </a:r>
            <a:endParaRPr dirty="0" sz="900" lang="en-US"/>
          </a:p>
        </p:txBody>
      </p:sp>
      <p:sp>
        <p:nvSpPr>
          <p:cNvPr id="1048860" name="Text 5"/>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29</a:t>
            </a:r>
            <a:endParaRPr dirty="0" sz="900"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F2942"/>
        </a:solidFill>
        <a:effectLst/>
      </p:bgPr>
    </p:bg>
    <p:spTree>
      <p:nvGrpSpPr>
        <p:cNvPr id="41" name=""/>
        <p:cNvGrpSpPr/>
        <p:nvPr/>
      </p:nvGrpSpPr>
      <p:grpSpPr>
        <a:xfrm>
          <a:off x="0" y="0"/>
          <a:ext cx="0" cy="0"/>
          <a:chOff x="0" y="0"/>
          <a:chExt cx="0" cy="0"/>
        </a:xfrm>
      </p:grpSpPr>
      <p:sp>
        <p:nvSpPr>
          <p:cNvPr id="1048609" name="Shape 0"/>
          <p:cNvSpPr/>
          <p:nvPr/>
        </p:nvSpPr>
        <p:spPr>
          <a:xfrm>
            <a:off x="0" y="0"/>
            <a:ext cx="228600" cy="6858000"/>
          </a:xfrm>
          <a:prstGeom prst="rect"/>
          <a:solidFill>
            <a:srgbClr val="00B8A9"/>
          </a:solidFill>
        </p:spPr>
        <p:txBody>
          <a:bodyPr/>
          <a:p>
            <a:endParaRPr lang="en-US"/>
          </a:p>
        </p:txBody>
      </p:sp>
      <p:sp>
        <p:nvSpPr>
          <p:cNvPr id="1048610" name="Text 1"/>
          <p:cNvSpPr/>
          <p:nvPr/>
        </p:nvSpPr>
        <p:spPr>
          <a:xfrm>
            <a:off x="822960" y="822960"/>
            <a:ext cx="5486400" cy="365760"/>
          </a:xfrm>
          <a:prstGeom prst="rect"/>
          <a:noFill/>
        </p:spPr>
        <p:txBody>
          <a:bodyPr anchor="ctr" bIns="0" lIns="0" rIns="0" rtlCol="0" tIns="0" wrap="square"/>
          <a:p>
            <a:pPr indent="0" marL="0">
              <a:buNone/>
            </a:pPr>
            <a:r>
              <a:rPr b="1" dirty="0" sz="1400" lang="en-US">
                <a:solidFill>
                  <a:srgbClr val="00B8A9"/>
                </a:solidFill>
                <a:latin typeface="Calibri" pitchFamily="34" charset="0"/>
                <a:ea typeface="Calibri" pitchFamily="34" charset="-122"/>
                <a:cs typeface="Calibri" pitchFamily="34" charset="-120"/>
              </a:rPr>
              <a:t>DEFINITION</a:t>
            </a:r>
            <a:endParaRPr dirty="0" sz="1400" lang="en-US"/>
          </a:p>
        </p:txBody>
      </p:sp>
      <p:sp>
        <p:nvSpPr>
          <p:cNvPr id="1048611" name="Text 2"/>
          <p:cNvSpPr/>
          <p:nvPr/>
        </p:nvSpPr>
        <p:spPr>
          <a:xfrm>
            <a:off x="822960" y="1188720"/>
            <a:ext cx="10515600" cy="822960"/>
          </a:xfrm>
          <a:prstGeom prst="rect"/>
          <a:noFill/>
        </p:spPr>
        <p:txBody>
          <a:bodyPr anchor="ctr" bIns="0" lIns="0" rIns="0" rtlCol="0" tIns="0" wrap="square"/>
          <a:p>
            <a:pPr indent="0" marL="0">
              <a:buNone/>
            </a:pPr>
            <a:r>
              <a:rPr b="1" dirty="0" sz="3000" lang="en-US">
                <a:solidFill>
                  <a:srgbClr val="FFFFFF"/>
                </a:solidFill>
                <a:latin typeface="Calibri" pitchFamily="34" charset="0"/>
                <a:ea typeface="Calibri" pitchFamily="34" charset="-122"/>
                <a:cs typeface="Calibri" pitchFamily="34" charset="-120"/>
              </a:rPr>
              <a:t>Response Time</a:t>
            </a:r>
            <a:endParaRPr dirty="0" sz="3000" lang="en-US"/>
          </a:p>
        </p:txBody>
      </p:sp>
      <p:sp>
        <p:nvSpPr>
          <p:cNvPr id="1048612" name="Text 3"/>
          <p:cNvSpPr/>
          <p:nvPr/>
        </p:nvSpPr>
        <p:spPr>
          <a:xfrm>
            <a:off x="822960" y="2148840"/>
            <a:ext cx="10241280" cy="1828800"/>
          </a:xfrm>
          <a:prstGeom prst="rect"/>
          <a:noFill/>
        </p:spPr>
        <p:txBody>
          <a:bodyPr anchor="t" bIns="0" lIns="0" rIns="0" rtlCol="0" tIns="0" wrap="square"/>
          <a:p>
            <a:pPr indent="0" marL="0">
              <a:lnSpc>
                <a:spcPct val="130000"/>
              </a:lnSpc>
              <a:buNone/>
            </a:pPr>
            <a:r>
              <a:rPr dirty="0" sz="2400" i="1" lang="en-US">
                <a:solidFill>
                  <a:srgbClr val="DCE3EA"/>
                </a:solidFill>
                <a:latin typeface="Calibri" pitchFamily="34" charset="0"/>
                <a:ea typeface="Calibri" pitchFamily="34" charset="-122"/>
                <a:cs typeface="Calibri" pitchFamily="34" charset="-120"/>
              </a:rPr>
              <a:t>“The elapsed time between when a request is submitted to a system and when its result is received by the requester, including any time spent waiting in queues.”</a:t>
            </a:r>
            <a:endParaRPr dirty="0" sz="2400" lang="en-US"/>
          </a:p>
        </p:txBody>
      </p:sp>
      <p:sp>
        <p:nvSpPr>
          <p:cNvPr id="1048613" name="Text 4"/>
          <p:cNvSpPr/>
          <p:nvPr/>
        </p:nvSpPr>
        <p:spPr>
          <a:xfrm>
            <a:off x="822960" y="4114800"/>
            <a:ext cx="10241280" cy="2103120"/>
          </a:xfrm>
          <a:prstGeom prst="rect"/>
          <a:noFill/>
        </p:spPr>
        <p:txBody>
          <a:bodyPr anchor="t" bIns="0" lIns="0" rIns="0" rtlCol="0" tIns="0" wrap="square"/>
          <a:p>
            <a:pPr indent="-342900" marL="342900">
              <a:spcAft>
                <a:spcPts val="800"/>
              </a:spcAft>
              <a:buSzPct val="100000"/>
              <a:buChar char="•"/>
            </a:pPr>
            <a:r>
              <a:rPr dirty="0" sz="2400" lang="en-US">
                <a:solidFill>
                  <a:srgbClr val="C7D0D9"/>
                </a:solidFill>
                <a:latin typeface="Calibri" pitchFamily="34" charset="0"/>
                <a:ea typeface="Calibri" pitchFamily="34" charset="-122"/>
                <a:cs typeface="Calibri" pitchFamily="34" charset="-120"/>
              </a:rPr>
              <a:t>Also called latency in many contexts, though some definitions distinguish network latency from full end-to-end response time</a:t>
            </a:r>
            <a:endParaRPr dirty="0" sz="2400" lang="en-US"/>
          </a:p>
          <a:p>
            <a:pPr indent="-342900" marL="342900">
              <a:spcAft>
                <a:spcPts val="800"/>
              </a:spcAft>
              <a:buSzPct val="100000"/>
              <a:buChar char="•"/>
            </a:pPr>
            <a:r>
              <a:rPr dirty="0" sz="2400" lang="en-US">
                <a:solidFill>
                  <a:srgbClr val="C7D0D9"/>
                </a:solidFill>
                <a:latin typeface="Calibri" pitchFamily="34" charset="0"/>
                <a:ea typeface="Calibri" pitchFamily="34" charset="-122"/>
                <a:cs typeface="Calibri" pitchFamily="34" charset="-120"/>
              </a:rPr>
              <a:t>Response time = queueing time + service time — this decomposition is central to everything in this course</a:t>
            </a:r>
            <a:endParaRPr dirty="0" sz="2400" lang="en-US"/>
          </a:p>
        </p:txBody>
      </p:sp>
      <p:sp>
        <p:nvSpPr>
          <p:cNvPr id="1048614" name="Text 5"/>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2: Performance Metrics &amp; Workload Characterization</a:t>
            </a:r>
            <a:endParaRPr dirty="0" sz="900" lang="en-US"/>
          </a:p>
        </p:txBody>
      </p:sp>
      <p:sp>
        <p:nvSpPr>
          <p:cNvPr id="1048615" name="Text 6"/>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3</a:t>
            </a:r>
            <a:endParaRPr dirty="0" sz="900"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a:effectLst/>
      </p:bgPr>
    </p:bg>
    <p:spTree>
      <p:nvGrpSpPr>
        <p:cNvPr id="122" name=""/>
        <p:cNvGrpSpPr/>
        <p:nvPr/>
      </p:nvGrpSpPr>
      <p:grpSpPr>
        <a:xfrm>
          <a:off x="0" y="0"/>
          <a:ext cx="0" cy="0"/>
          <a:chOff x="0" y="0"/>
          <a:chExt cx="0" cy="0"/>
        </a:xfrm>
      </p:grpSpPr>
      <p:sp>
        <p:nvSpPr>
          <p:cNvPr id="1048864" name="Text 0"/>
          <p:cNvSpPr/>
          <p:nvPr/>
        </p:nvSpPr>
        <p:spPr>
          <a:xfrm>
            <a:off x="548640" y="457200"/>
            <a:ext cx="9144000" cy="640080"/>
          </a:xfrm>
          <a:prstGeom prst="rect"/>
          <a:noFill/>
        </p:spPr>
        <p:txBody>
          <a:bodyPr anchor="ctr" bIns="0" lIns="0" rIns="0" rtlCol="0" tIns="0" wrap="square"/>
          <a:p>
            <a:pPr indent="0" marL="0">
              <a:buNone/>
            </a:pPr>
            <a:r>
              <a:rPr b="1" dirty="0" sz="2600" lang="en-US">
                <a:solidFill>
                  <a:srgbClr val="0F2942"/>
                </a:solidFill>
                <a:latin typeface="Calibri" pitchFamily="34" charset="0"/>
                <a:ea typeface="Calibri" pitchFamily="34" charset="-122"/>
                <a:cs typeface="Calibri" pitchFamily="34" charset="-120"/>
              </a:rPr>
              <a:t>References &amp; Further Reading</a:t>
            </a:r>
            <a:endParaRPr dirty="0" sz="2600" lang="en-US"/>
          </a:p>
        </p:txBody>
      </p:sp>
      <p:sp>
        <p:nvSpPr>
          <p:cNvPr id="1048865" name="Shape 1"/>
          <p:cNvSpPr/>
          <p:nvPr/>
        </p:nvSpPr>
        <p:spPr>
          <a:xfrm>
            <a:off x="566928" y="1097280"/>
            <a:ext cx="411480" cy="45720"/>
          </a:xfrm>
          <a:prstGeom prst="rect"/>
          <a:solidFill>
            <a:srgbClr val="00B8A9"/>
          </a:solidFill>
        </p:spPr>
        <p:txBody>
          <a:bodyPr/>
          <a:p>
            <a:endParaRPr lang="en-US"/>
          </a:p>
        </p:txBody>
      </p:sp>
      <p:sp>
        <p:nvSpPr>
          <p:cNvPr id="1048866" name="Text 2"/>
          <p:cNvSpPr/>
          <p:nvPr/>
        </p:nvSpPr>
        <p:spPr>
          <a:xfrm>
            <a:off x="594360" y="1463040"/>
            <a:ext cx="10789920" cy="3291840"/>
          </a:xfrm>
          <a:prstGeom prst="rect"/>
          <a:noFill/>
        </p:spPr>
        <p:txBody>
          <a:bodyPr anchor="t" bIns="0" lIns="0" rIns="0" rtlCol="0" tIns="0" wrap="square"/>
          <a:p>
            <a:pPr indent="-342900" marL="342900">
              <a:spcAft>
                <a:spcPts val="1000"/>
              </a:spcAft>
              <a:buSzPct val="100000"/>
              <a:buChar char="•"/>
            </a:pPr>
            <a:r>
              <a:rPr dirty="0" sz="2400" lang="en-US">
                <a:solidFill>
                  <a:srgbClr val="1A1A2E"/>
                </a:solidFill>
                <a:latin typeface="Calibri" pitchFamily="34" charset="0"/>
                <a:ea typeface="Calibri" pitchFamily="34" charset="-122"/>
                <a:cs typeface="Calibri" pitchFamily="34" charset="-120"/>
              </a:rPr>
              <a:t>Jain, R. — The Art of Computer Systems Performance Analysis, Ch. 3-4</a:t>
            </a:r>
            <a:endParaRPr dirty="0" sz="2400" lang="en-US"/>
          </a:p>
          <a:p>
            <a:pPr indent="-342900" marL="342900">
              <a:spcAft>
                <a:spcPts val="1000"/>
              </a:spcAft>
              <a:buSzPct val="100000"/>
              <a:buChar char="•"/>
            </a:pPr>
            <a:r>
              <a:rPr dirty="0" sz="2400" lang="en-US">
                <a:solidFill>
                  <a:srgbClr val="1A1A2E"/>
                </a:solidFill>
                <a:latin typeface="Calibri" pitchFamily="34" charset="0"/>
                <a:ea typeface="Calibri" pitchFamily="34" charset="-122"/>
                <a:cs typeface="Calibri" pitchFamily="34" charset="-120"/>
              </a:rPr>
              <a:t>Menasce, Almeida, Dowdy — Performance by Design</a:t>
            </a:r>
            <a:endParaRPr dirty="0" sz="2400" lang="en-US"/>
          </a:p>
          <a:p>
            <a:pPr indent="-342900" marL="342900">
              <a:spcAft>
                <a:spcPts val="1000"/>
              </a:spcAft>
              <a:buSzPct val="100000"/>
              <a:buChar char="•"/>
            </a:pPr>
            <a:r>
              <a:rPr dirty="0" sz="2400" lang="en-US">
                <a:solidFill>
                  <a:srgbClr val="1A1A2E"/>
                </a:solidFill>
                <a:latin typeface="Calibri" pitchFamily="34" charset="0"/>
                <a:ea typeface="Calibri" pitchFamily="34" charset="-122"/>
                <a:cs typeface="Calibri" pitchFamily="34" charset="-120"/>
              </a:rPr>
              <a:t>Gunther, N. — Guerrilla Capacity Planning, Ch. on workload characterization</a:t>
            </a:r>
            <a:endParaRPr dirty="0" sz="2400" lang="en-US"/>
          </a:p>
          <a:p>
            <a:pPr indent="-342900" marL="342900">
              <a:spcAft>
                <a:spcPts val="1000"/>
              </a:spcAft>
              <a:buSzPct val="100000"/>
              <a:buChar char="•"/>
            </a:pPr>
            <a:r>
              <a:rPr dirty="0" sz="2400" lang="en-US">
                <a:solidFill>
                  <a:srgbClr val="1A1A2E"/>
                </a:solidFill>
                <a:latin typeface="Calibri" pitchFamily="34" charset="0"/>
                <a:ea typeface="Calibri" pitchFamily="34" charset="-122"/>
                <a:cs typeface="Calibri" pitchFamily="34" charset="-120"/>
              </a:rPr>
              <a:t>Google SRE Book — Chapter on Service Level Objectives (percentile-based SLAs)</a:t>
            </a:r>
            <a:endParaRPr dirty="0" sz="2400" lang="en-US"/>
          </a:p>
        </p:txBody>
      </p:sp>
      <p:sp>
        <p:nvSpPr>
          <p:cNvPr id="1048867" name="Shape 3"/>
          <p:cNvSpPr/>
          <p:nvPr/>
        </p:nvSpPr>
        <p:spPr>
          <a:xfrm>
            <a:off x="548640" y="5029200"/>
            <a:ext cx="11064240" cy="1051560"/>
          </a:xfrm>
          <a:prstGeom prst="roundRect">
            <a:avLst>
              <a:gd name="adj" fmla="val 7826"/>
            </a:avLst>
          </a:prstGeom>
          <a:solidFill>
            <a:srgbClr val="0F2942"/>
          </a:solidFill>
        </p:spPr>
        <p:txBody>
          <a:bodyPr/>
          <a:p>
            <a:endParaRPr lang="en-US"/>
          </a:p>
        </p:txBody>
      </p:sp>
      <p:sp>
        <p:nvSpPr>
          <p:cNvPr id="1048868" name="Text 4"/>
          <p:cNvSpPr/>
          <p:nvPr/>
        </p:nvSpPr>
        <p:spPr>
          <a:xfrm>
            <a:off x="822960" y="5138928"/>
            <a:ext cx="2743200" cy="320040"/>
          </a:xfrm>
          <a:prstGeom prst="rect"/>
          <a:noFill/>
        </p:spPr>
        <p:txBody>
          <a:bodyPr anchor="ctr" bIns="0" lIns="0" rIns="0" rtlCol="0" tIns="0" wrap="square"/>
          <a:p>
            <a:pPr indent="0" marL="0">
              <a:buNone/>
            </a:pPr>
            <a:r>
              <a:rPr b="1" dirty="0" sz="1100" lang="en-US">
                <a:solidFill>
                  <a:srgbClr val="00B8A9"/>
                </a:solidFill>
                <a:latin typeface="Calibri" pitchFamily="34" charset="0"/>
                <a:ea typeface="Calibri" pitchFamily="34" charset="-122"/>
                <a:cs typeface="Calibri" pitchFamily="34" charset="-120"/>
              </a:rPr>
              <a:t>NEXT LECTURE</a:t>
            </a:r>
            <a:endParaRPr dirty="0" sz="1100" lang="en-US"/>
          </a:p>
        </p:txBody>
      </p:sp>
      <p:sp>
        <p:nvSpPr>
          <p:cNvPr id="1048869" name="Text 5"/>
          <p:cNvSpPr/>
          <p:nvPr/>
        </p:nvSpPr>
        <p:spPr>
          <a:xfrm>
            <a:off x="822960" y="5422392"/>
            <a:ext cx="10058400" cy="548640"/>
          </a:xfrm>
          <a:prstGeom prst="rect"/>
          <a:noFill/>
        </p:spPr>
        <p:txBody>
          <a:bodyPr anchor="ctr" bIns="0" lIns="0" rIns="0" rtlCol="0" tIns="0" wrap="square"/>
          <a:p>
            <a:pPr indent="0" marL="0">
              <a:buNone/>
            </a:pPr>
            <a:r>
              <a:rPr b="1" dirty="0" sz="1550" lang="en-US">
                <a:solidFill>
                  <a:srgbClr val="FFFFFF"/>
                </a:solidFill>
                <a:latin typeface="Calibri" pitchFamily="34" charset="0"/>
                <a:ea typeface="Calibri" pitchFamily="34" charset="-122"/>
                <a:cs typeface="Calibri" pitchFamily="34" charset="-120"/>
              </a:rPr>
              <a:t>Lecture 3 — Probability &amp; Statistics Foundations</a:t>
            </a:r>
            <a:endParaRPr dirty="0" sz="1550" lang="en-US"/>
          </a:p>
        </p:txBody>
      </p:sp>
      <p:sp>
        <p:nvSpPr>
          <p:cNvPr id="1048870" name="Text 6"/>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2: Performance Metrics &amp; Workload Characterization</a:t>
            </a:r>
            <a:endParaRPr dirty="0" sz="900" lang="en-US"/>
          </a:p>
        </p:txBody>
      </p:sp>
      <p:sp>
        <p:nvSpPr>
          <p:cNvPr id="1048871" name="Text 7"/>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30</a:t>
            </a:r>
            <a:endParaRPr dirty="0" sz="900"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44" name=""/>
        <p:cNvGrpSpPr/>
        <p:nvPr/>
      </p:nvGrpSpPr>
      <p:grpSpPr>
        <a:xfrm>
          <a:off x="0" y="0"/>
          <a:ext cx="0" cy="0"/>
          <a:chOff x="0" y="0"/>
          <a:chExt cx="0" cy="0"/>
        </a:xfrm>
      </p:grpSpPr>
      <p:sp>
        <p:nvSpPr>
          <p:cNvPr id="1048619" name="Text 0"/>
          <p:cNvSpPr/>
          <p:nvPr/>
        </p:nvSpPr>
        <p:spPr>
          <a:xfrm>
            <a:off x="548640" y="365760"/>
            <a:ext cx="10515600" cy="640080"/>
          </a:xfrm>
          <a:prstGeom prst="rect"/>
          <a:noFill/>
        </p:spPr>
        <p:txBody>
          <a:bodyPr anchor="ctr" bIns="0" lIns="0" rIns="0" rtlCol="0" tIns="0" wrap="square"/>
          <a:p>
            <a:pPr indent="0" marL="0">
              <a:buNone/>
            </a:pPr>
            <a:r>
              <a:rPr b="1" dirty="0" sz="2600" lang="en-US">
                <a:solidFill>
                  <a:srgbClr val="0F2942"/>
                </a:solidFill>
                <a:latin typeface="Calibri" pitchFamily="34" charset="0"/>
                <a:ea typeface="Calibri" pitchFamily="34" charset="-122"/>
                <a:cs typeface="Calibri" pitchFamily="34" charset="-120"/>
              </a:rPr>
              <a:t>Decomposing Response Time</a:t>
            </a:r>
            <a:endParaRPr dirty="0" sz="2600" lang="en-US"/>
          </a:p>
        </p:txBody>
      </p:sp>
      <p:sp>
        <p:nvSpPr>
          <p:cNvPr id="1048620" name="Shape 1"/>
          <p:cNvSpPr/>
          <p:nvPr/>
        </p:nvSpPr>
        <p:spPr>
          <a:xfrm>
            <a:off x="566928" y="1005840"/>
            <a:ext cx="411480" cy="45720"/>
          </a:xfrm>
          <a:prstGeom prst="rect"/>
          <a:solidFill>
            <a:srgbClr val="00B8A9"/>
          </a:solidFill>
        </p:spPr>
        <p:txBody>
          <a:bodyPr/>
          <a:p>
            <a:endParaRPr lang="en-US"/>
          </a:p>
        </p:txBody>
      </p:sp>
      <p:sp>
        <p:nvSpPr>
          <p:cNvPr id="1048621" name="Text 2"/>
          <p:cNvSpPr/>
          <p:nvPr/>
        </p:nvSpPr>
        <p:spPr>
          <a:xfrm>
            <a:off x="594360" y="1325880"/>
            <a:ext cx="10881360" cy="4937760"/>
          </a:xfrm>
          <a:prstGeom prst="rect"/>
          <a:noFill/>
        </p:spPr>
        <p:txBody>
          <a:bodyPr anchor="t" bIns="0" lIns="0" rIns="0" rtlCol="0" tIns="0" wrap="square"/>
          <a:p>
            <a:pPr indent="-342900" marL="342900">
              <a:spcAft>
                <a:spcPts val="1200"/>
              </a:spcAft>
              <a:buSzPct val="100000"/>
              <a:buChar char="•"/>
            </a:pPr>
            <a:r>
              <a:rPr b="1" dirty="0" sz="2400" lang="en-US">
                <a:solidFill>
                  <a:srgbClr val="1A1A2E"/>
                </a:solidFill>
                <a:latin typeface="Calibri" pitchFamily="34" charset="0"/>
                <a:ea typeface="Calibri" pitchFamily="34" charset="-122"/>
                <a:cs typeface="Calibri" pitchFamily="34" charset="-120"/>
              </a:rPr>
              <a:t>Response Time = Wait Time (in queue) + Service Time</a:t>
            </a:r>
            <a:endParaRPr dirty="0" sz="2400" lang="en-US"/>
          </a:p>
          <a:p>
            <a:pPr indent="-342900" marL="342900">
              <a:spcAft>
                <a:spcPts val="1200"/>
              </a:spcAft>
              <a:buSzPct val="100000"/>
              <a:buChar char="•"/>
            </a:pPr>
            <a:r>
              <a:rPr b="1" dirty="0" sz="2400" lang="en-US">
                <a:solidFill>
                  <a:srgbClr val="1A1A2E"/>
                </a:solidFill>
                <a:latin typeface="Calibri" pitchFamily="34" charset="0"/>
                <a:ea typeface="Calibri" pitchFamily="34" charset="-122"/>
                <a:cs typeface="Calibri" pitchFamily="34" charset="-120"/>
              </a:rPr>
              <a:t>Service Time</a:t>
            </a:r>
            <a:endParaRPr dirty="0" sz="2400" lang="en-US"/>
          </a:p>
          <a:p>
            <a:pPr indent="-342900" lvl="1" marL="685800">
              <a:spcAft>
                <a:spcPts val="600"/>
              </a:spcAft>
              <a:buSzPct val="100000"/>
              <a:buChar char="–"/>
            </a:pPr>
            <a:r>
              <a:rPr dirty="0" sz="2000" lang="en-US">
                <a:solidFill>
                  <a:srgbClr val="44546A"/>
                </a:solidFill>
                <a:latin typeface="Calibri" pitchFamily="34" charset="0"/>
                <a:ea typeface="Calibri" pitchFamily="34" charset="-122"/>
                <a:cs typeface="Calibri" pitchFamily="34" charset="-120"/>
              </a:rPr>
              <a:t>The time actually spent being processed once service begins — depends on the resource and the work required</a:t>
            </a:r>
            <a:endParaRPr dirty="0" sz="2400" lang="en-US"/>
          </a:p>
          <a:p>
            <a:pPr indent="-342900" marL="342900">
              <a:spcAft>
                <a:spcPts val="1200"/>
              </a:spcAft>
              <a:buSzPct val="100000"/>
              <a:buChar char="•"/>
            </a:pPr>
            <a:r>
              <a:rPr b="1" dirty="0" sz="2400" lang="en-US">
                <a:solidFill>
                  <a:srgbClr val="1A1A2E"/>
                </a:solidFill>
                <a:latin typeface="Calibri" pitchFamily="34" charset="0"/>
                <a:ea typeface="Calibri" pitchFamily="34" charset="-122"/>
                <a:cs typeface="Calibri" pitchFamily="34" charset="-120"/>
              </a:rPr>
              <a:t>Wait Time (Queueing Delay)</a:t>
            </a:r>
            <a:endParaRPr dirty="0" sz="2400" lang="en-US"/>
          </a:p>
          <a:p>
            <a:pPr indent="-342900" lvl="1" marL="685800">
              <a:spcAft>
                <a:spcPts val="600"/>
              </a:spcAft>
              <a:buSzPct val="100000"/>
              <a:buChar char="–"/>
            </a:pPr>
            <a:r>
              <a:rPr dirty="0" sz="2000" lang="en-US">
                <a:solidFill>
                  <a:srgbClr val="44546A"/>
                </a:solidFill>
                <a:latin typeface="Calibri" pitchFamily="34" charset="0"/>
                <a:ea typeface="Calibri" pitchFamily="34" charset="-122"/>
                <a:cs typeface="Calibri" pitchFamily="34" charset="-120"/>
              </a:rPr>
              <a:t>Time spent waiting for a busy resource to become free — depends on how loaded the system is</a:t>
            </a:r>
            <a:endParaRPr dirty="0" sz="2400" lang="en-US"/>
          </a:p>
          <a:p>
            <a:pPr indent="-342900" marL="342900">
              <a:spcAft>
                <a:spcPts val="1200"/>
              </a:spcAft>
              <a:buSzPct val="100000"/>
              <a:buChar char="•"/>
            </a:pPr>
            <a:r>
              <a:rPr dirty="0" sz="2400" lang="en-US">
                <a:solidFill>
                  <a:srgbClr val="1A1A2E"/>
                </a:solidFill>
                <a:latin typeface="Calibri" pitchFamily="34" charset="0"/>
                <a:ea typeface="Calibri" pitchFamily="34" charset="-122"/>
                <a:cs typeface="Calibri" pitchFamily="34" charset="-120"/>
              </a:rPr>
              <a:t>At low load, wait time is near zero and response time approximately equals service time</a:t>
            </a:r>
            <a:endParaRPr dirty="0" sz="2400" lang="en-US"/>
          </a:p>
          <a:p>
            <a:pPr indent="-342900" marL="342900">
              <a:spcAft>
                <a:spcPts val="1200"/>
              </a:spcAft>
              <a:buSzPct val="100000"/>
              <a:buChar char="•"/>
            </a:pPr>
            <a:r>
              <a:rPr dirty="0" sz="2400" lang="en-US">
                <a:solidFill>
                  <a:srgbClr val="1A1A2E"/>
                </a:solidFill>
                <a:latin typeface="Calibri" pitchFamily="34" charset="0"/>
                <a:ea typeface="Calibri" pitchFamily="34" charset="-122"/>
                <a:cs typeface="Calibri" pitchFamily="34" charset="-120"/>
              </a:rPr>
              <a:t>As load increases, wait time grows — often dramatically — and dominates the response time, which is exactly what queueing theory (Lectures 4–6) will let us calculate precisely</a:t>
            </a:r>
            <a:endParaRPr dirty="0" sz="2400" lang="en-US"/>
          </a:p>
        </p:txBody>
      </p:sp>
      <p:sp>
        <p:nvSpPr>
          <p:cNvPr id="1048622" name="Text 3"/>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2: Performance Metrics &amp; Workload Characterization</a:t>
            </a:r>
            <a:endParaRPr dirty="0" sz="900" lang="en-US"/>
          </a:p>
        </p:txBody>
      </p:sp>
      <p:sp>
        <p:nvSpPr>
          <p:cNvPr id="1048623" name="Text 4"/>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4</a:t>
            </a:r>
            <a:endParaRPr dirty="0" sz="900"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F2942"/>
        </a:solidFill>
        <a:effectLst/>
      </p:bgPr>
    </p:bg>
    <p:spTree>
      <p:nvGrpSpPr>
        <p:cNvPr id="47" name=""/>
        <p:cNvGrpSpPr/>
        <p:nvPr/>
      </p:nvGrpSpPr>
      <p:grpSpPr>
        <a:xfrm>
          <a:off x="0" y="0"/>
          <a:ext cx="0" cy="0"/>
          <a:chOff x="0" y="0"/>
          <a:chExt cx="0" cy="0"/>
        </a:xfrm>
      </p:grpSpPr>
      <p:sp>
        <p:nvSpPr>
          <p:cNvPr id="1048627" name="Shape 0"/>
          <p:cNvSpPr/>
          <p:nvPr/>
        </p:nvSpPr>
        <p:spPr>
          <a:xfrm>
            <a:off x="0" y="0"/>
            <a:ext cx="228600" cy="6858000"/>
          </a:xfrm>
          <a:prstGeom prst="rect"/>
          <a:solidFill>
            <a:srgbClr val="00B8A9"/>
          </a:solidFill>
        </p:spPr>
        <p:txBody>
          <a:bodyPr/>
          <a:p>
            <a:endParaRPr lang="en-US"/>
          </a:p>
        </p:txBody>
      </p:sp>
      <p:sp>
        <p:nvSpPr>
          <p:cNvPr id="1048628" name="Text 1"/>
          <p:cNvSpPr/>
          <p:nvPr/>
        </p:nvSpPr>
        <p:spPr>
          <a:xfrm>
            <a:off x="822960" y="822960"/>
            <a:ext cx="5486400" cy="365760"/>
          </a:xfrm>
          <a:prstGeom prst="rect"/>
          <a:noFill/>
        </p:spPr>
        <p:txBody>
          <a:bodyPr anchor="ctr" bIns="0" lIns="0" rIns="0" rtlCol="0" tIns="0" wrap="square"/>
          <a:p>
            <a:pPr indent="0" marL="0">
              <a:buNone/>
            </a:pPr>
            <a:r>
              <a:rPr b="1" dirty="0" sz="1400" lang="en-US">
                <a:solidFill>
                  <a:srgbClr val="00B8A9"/>
                </a:solidFill>
                <a:latin typeface="Calibri" pitchFamily="34" charset="0"/>
                <a:ea typeface="Calibri" pitchFamily="34" charset="-122"/>
                <a:cs typeface="Calibri" pitchFamily="34" charset="-120"/>
              </a:rPr>
              <a:t>DEFINITION</a:t>
            </a:r>
            <a:endParaRPr dirty="0" sz="1400" lang="en-US"/>
          </a:p>
        </p:txBody>
      </p:sp>
      <p:sp>
        <p:nvSpPr>
          <p:cNvPr id="1048629" name="Text 2"/>
          <p:cNvSpPr/>
          <p:nvPr/>
        </p:nvSpPr>
        <p:spPr>
          <a:xfrm>
            <a:off x="822960" y="1188720"/>
            <a:ext cx="10515600" cy="822960"/>
          </a:xfrm>
          <a:prstGeom prst="rect"/>
          <a:noFill/>
        </p:spPr>
        <p:txBody>
          <a:bodyPr anchor="ctr" bIns="0" lIns="0" rIns="0" rtlCol="0" tIns="0" wrap="square"/>
          <a:p>
            <a:pPr indent="0" marL="0">
              <a:buNone/>
            </a:pPr>
            <a:r>
              <a:rPr b="1" dirty="0" sz="3000" lang="en-US">
                <a:solidFill>
                  <a:srgbClr val="FFFFFF"/>
                </a:solidFill>
                <a:latin typeface="Calibri" pitchFamily="34" charset="0"/>
                <a:ea typeface="Calibri" pitchFamily="34" charset="-122"/>
                <a:cs typeface="Calibri" pitchFamily="34" charset="-120"/>
              </a:rPr>
              <a:t>Throughput</a:t>
            </a:r>
            <a:endParaRPr dirty="0" sz="3000" lang="en-US"/>
          </a:p>
        </p:txBody>
      </p:sp>
      <p:sp>
        <p:nvSpPr>
          <p:cNvPr id="1048630" name="Text 3"/>
          <p:cNvSpPr/>
          <p:nvPr/>
        </p:nvSpPr>
        <p:spPr>
          <a:xfrm>
            <a:off x="822960" y="2148840"/>
            <a:ext cx="10241280" cy="1828800"/>
          </a:xfrm>
          <a:prstGeom prst="rect"/>
          <a:noFill/>
        </p:spPr>
        <p:txBody>
          <a:bodyPr anchor="t" bIns="0" lIns="0" rIns="0" rtlCol="0" tIns="0" wrap="square"/>
          <a:p>
            <a:pPr indent="0" marL="0">
              <a:lnSpc>
                <a:spcPct val="130000"/>
              </a:lnSpc>
              <a:buNone/>
            </a:pPr>
            <a:r>
              <a:rPr dirty="0" sz="2400" i="1" lang="en-US">
                <a:solidFill>
                  <a:srgbClr val="DCE3EA"/>
                </a:solidFill>
                <a:latin typeface="Calibri" pitchFamily="34" charset="0"/>
                <a:ea typeface="Calibri" pitchFamily="34" charset="-122"/>
                <a:cs typeface="Calibri" pitchFamily="34" charset="-120"/>
              </a:rPr>
              <a:t>“The rate at which a system successfully completes requests, typically measured in requests per second, transactions per second, or jobs per unit time.”</a:t>
            </a:r>
            <a:endParaRPr dirty="0" sz="2400" lang="en-US"/>
          </a:p>
        </p:txBody>
      </p:sp>
      <p:sp>
        <p:nvSpPr>
          <p:cNvPr id="1048631" name="Text 4"/>
          <p:cNvSpPr/>
          <p:nvPr/>
        </p:nvSpPr>
        <p:spPr>
          <a:xfrm>
            <a:off x="822960" y="4114800"/>
            <a:ext cx="10241280" cy="2103120"/>
          </a:xfrm>
          <a:prstGeom prst="rect"/>
          <a:noFill/>
        </p:spPr>
        <p:txBody>
          <a:bodyPr anchor="t" bIns="0" lIns="0" rIns="0" rtlCol="0" tIns="0" wrap="square"/>
          <a:p>
            <a:pPr indent="-342900" marL="342900">
              <a:spcAft>
                <a:spcPts val="800"/>
              </a:spcAft>
              <a:buSzPct val="100000"/>
              <a:buChar char="•"/>
            </a:pPr>
            <a:r>
              <a:rPr dirty="0" sz="2400" lang="en-US">
                <a:solidFill>
                  <a:srgbClr val="C7D0D9"/>
                </a:solidFill>
                <a:latin typeface="Calibri" pitchFamily="34" charset="0"/>
                <a:ea typeface="Calibri" pitchFamily="34" charset="-122"/>
                <a:cs typeface="Calibri" pitchFamily="34" charset="-120"/>
              </a:rPr>
              <a:t>Throughput is a rate, not a duration — it answers 'how much work per second', not 'how long did one request take'</a:t>
            </a:r>
            <a:endParaRPr dirty="0" sz="2400" lang="en-US"/>
          </a:p>
          <a:p>
            <a:pPr indent="-342900" marL="342900">
              <a:spcAft>
                <a:spcPts val="800"/>
              </a:spcAft>
              <a:buSzPct val="100000"/>
              <a:buChar char="•"/>
            </a:pPr>
            <a:r>
              <a:rPr dirty="0" sz="2400" lang="en-US">
                <a:solidFill>
                  <a:srgbClr val="C7D0D9"/>
                </a:solidFill>
                <a:latin typeface="Calibri" pitchFamily="34" charset="0"/>
                <a:ea typeface="Calibri" pitchFamily="34" charset="-122"/>
                <a:cs typeface="Calibri" pitchFamily="34" charset="-120"/>
              </a:rPr>
              <a:t>Maximum throughput is bounded by the capacity of the system's bottleneck resource</a:t>
            </a:r>
            <a:endParaRPr dirty="0" sz="2400" lang="en-US"/>
          </a:p>
        </p:txBody>
      </p:sp>
      <p:sp>
        <p:nvSpPr>
          <p:cNvPr id="1048632" name="Text 5"/>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2: Performance Metrics &amp; Workload Characterization</a:t>
            </a:r>
            <a:endParaRPr dirty="0" sz="900" lang="en-US"/>
          </a:p>
        </p:txBody>
      </p:sp>
      <p:sp>
        <p:nvSpPr>
          <p:cNvPr id="1048633" name="Text 6"/>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5</a:t>
            </a:r>
            <a:endParaRPr dirty="0" sz="900"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F2942"/>
        </a:solidFill>
        <a:effectLst/>
      </p:bgPr>
    </p:bg>
    <p:spTree>
      <p:nvGrpSpPr>
        <p:cNvPr id="50" name=""/>
        <p:cNvGrpSpPr/>
        <p:nvPr/>
      </p:nvGrpSpPr>
      <p:grpSpPr>
        <a:xfrm>
          <a:off x="0" y="0"/>
          <a:ext cx="0" cy="0"/>
          <a:chOff x="0" y="0"/>
          <a:chExt cx="0" cy="0"/>
        </a:xfrm>
      </p:grpSpPr>
      <p:sp>
        <p:nvSpPr>
          <p:cNvPr id="1048637" name="Shape 0"/>
          <p:cNvSpPr/>
          <p:nvPr/>
        </p:nvSpPr>
        <p:spPr>
          <a:xfrm>
            <a:off x="0" y="0"/>
            <a:ext cx="228600" cy="6858000"/>
          </a:xfrm>
          <a:prstGeom prst="rect"/>
          <a:solidFill>
            <a:srgbClr val="00B8A9"/>
          </a:solidFill>
        </p:spPr>
        <p:txBody>
          <a:bodyPr/>
          <a:p>
            <a:endParaRPr lang="en-US"/>
          </a:p>
        </p:txBody>
      </p:sp>
      <p:sp>
        <p:nvSpPr>
          <p:cNvPr id="1048638" name="Text 1"/>
          <p:cNvSpPr/>
          <p:nvPr/>
        </p:nvSpPr>
        <p:spPr>
          <a:xfrm>
            <a:off x="822960" y="822960"/>
            <a:ext cx="5486400" cy="365760"/>
          </a:xfrm>
          <a:prstGeom prst="rect"/>
          <a:noFill/>
        </p:spPr>
        <p:txBody>
          <a:bodyPr anchor="ctr" bIns="0" lIns="0" rIns="0" rtlCol="0" tIns="0" wrap="square"/>
          <a:p>
            <a:pPr indent="0" marL="0">
              <a:buNone/>
            </a:pPr>
            <a:r>
              <a:rPr b="1" dirty="0" sz="1400" lang="en-US">
                <a:solidFill>
                  <a:srgbClr val="00B8A9"/>
                </a:solidFill>
                <a:latin typeface="Calibri" pitchFamily="34" charset="0"/>
                <a:ea typeface="Calibri" pitchFamily="34" charset="-122"/>
                <a:cs typeface="Calibri" pitchFamily="34" charset="-120"/>
              </a:rPr>
              <a:t>DEFINITION</a:t>
            </a:r>
            <a:endParaRPr dirty="0" sz="1400" lang="en-US"/>
          </a:p>
        </p:txBody>
      </p:sp>
      <p:sp>
        <p:nvSpPr>
          <p:cNvPr id="1048639" name="Text 2"/>
          <p:cNvSpPr/>
          <p:nvPr/>
        </p:nvSpPr>
        <p:spPr>
          <a:xfrm>
            <a:off x="822960" y="1188720"/>
            <a:ext cx="10515600" cy="822960"/>
          </a:xfrm>
          <a:prstGeom prst="rect"/>
          <a:noFill/>
        </p:spPr>
        <p:txBody>
          <a:bodyPr anchor="ctr" bIns="0" lIns="0" rIns="0" rtlCol="0" tIns="0" wrap="square"/>
          <a:p>
            <a:pPr indent="0" marL="0">
              <a:buNone/>
            </a:pPr>
            <a:r>
              <a:rPr b="1" dirty="0" sz="3000" lang="en-US">
                <a:solidFill>
                  <a:srgbClr val="FFFFFF"/>
                </a:solidFill>
                <a:latin typeface="Calibri" pitchFamily="34" charset="0"/>
                <a:ea typeface="Calibri" pitchFamily="34" charset="-122"/>
                <a:cs typeface="Calibri" pitchFamily="34" charset="-120"/>
              </a:rPr>
              <a:t>Utilization</a:t>
            </a:r>
            <a:endParaRPr dirty="0" sz="3000" lang="en-US"/>
          </a:p>
        </p:txBody>
      </p:sp>
      <p:sp>
        <p:nvSpPr>
          <p:cNvPr id="1048640" name="Text 3"/>
          <p:cNvSpPr/>
          <p:nvPr/>
        </p:nvSpPr>
        <p:spPr>
          <a:xfrm>
            <a:off x="822960" y="2148840"/>
            <a:ext cx="10241280" cy="1828800"/>
          </a:xfrm>
          <a:prstGeom prst="rect"/>
          <a:noFill/>
        </p:spPr>
        <p:txBody>
          <a:bodyPr anchor="t" bIns="0" lIns="0" rIns="0" rtlCol="0" tIns="0" wrap="square"/>
          <a:p>
            <a:pPr indent="0" marL="0">
              <a:lnSpc>
                <a:spcPct val="130000"/>
              </a:lnSpc>
              <a:buNone/>
            </a:pPr>
            <a:r>
              <a:rPr dirty="0" sz="2400" i="1" lang="en-US">
                <a:solidFill>
                  <a:srgbClr val="DCE3EA"/>
                </a:solidFill>
                <a:latin typeface="Calibri" pitchFamily="34" charset="0"/>
                <a:ea typeface="Calibri" pitchFamily="34" charset="-122"/>
                <a:cs typeface="Calibri" pitchFamily="34" charset="-120"/>
              </a:rPr>
              <a:t>“The fraction of time a resource is busy processing requests, typically expressed as a percentage or a value between 0 and 1, over a given observation period.”</a:t>
            </a:r>
            <a:endParaRPr dirty="0" sz="2400" lang="en-US"/>
          </a:p>
        </p:txBody>
      </p:sp>
      <p:sp>
        <p:nvSpPr>
          <p:cNvPr id="1048641" name="Text 4"/>
          <p:cNvSpPr/>
          <p:nvPr/>
        </p:nvSpPr>
        <p:spPr>
          <a:xfrm>
            <a:off x="822960" y="4114800"/>
            <a:ext cx="10241280" cy="2103120"/>
          </a:xfrm>
          <a:prstGeom prst="rect"/>
          <a:noFill/>
        </p:spPr>
        <p:txBody>
          <a:bodyPr anchor="t" bIns="0" lIns="0" rIns="0" rtlCol="0" tIns="0" wrap="square"/>
          <a:p>
            <a:pPr indent="-342900" marL="342900">
              <a:spcAft>
                <a:spcPts val="800"/>
              </a:spcAft>
              <a:buSzPct val="100000"/>
              <a:buChar char="•"/>
            </a:pPr>
            <a:r>
              <a:rPr dirty="0" sz="2400" lang="en-US">
                <a:solidFill>
                  <a:srgbClr val="C7D0D9"/>
                </a:solidFill>
                <a:latin typeface="Calibri" pitchFamily="34" charset="0"/>
                <a:ea typeface="Calibri" pitchFamily="34" charset="-122"/>
                <a:cs typeface="Calibri" pitchFamily="34" charset="-120"/>
              </a:rPr>
              <a:t>Utilization (rho) equals arrival rate times average service time, for a single server — this is a core building block for queueing formulas in Lecture 5</a:t>
            </a:r>
            <a:endParaRPr dirty="0" sz="2400" lang="en-US"/>
          </a:p>
          <a:p>
            <a:pPr indent="-342900" marL="342900">
              <a:spcAft>
                <a:spcPts val="800"/>
              </a:spcAft>
              <a:buSzPct val="100000"/>
              <a:buChar char="•"/>
            </a:pPr>
            <a:r>
              <a:rPr dirty="0" sz="2400" lang="en-US">
                <a:solidFill>
                  <a:srgbClr val="C7D0D9"/>
                </a:solidFill>
                <a:latin typeface="Calibri" pitchFamily="34" charset="0"/>
                <a:ea typeface="Calibri" pitchFamily="34" charset="-122"/>
                <a:cs typeface="Calibri" pitchFamily="34" charset="-120"/>
              </a:rPr>
              <a:t>A utilization of 1.0 (100%) means the resource is always busy — and, as we'll see, response time approaches infinity as utilization approaches 1</a:t>
            </a:r>
            <a:endParaRPr dirty="0" sz="2400" lang="en-US"/>
          </a:p>
        </p:txBody>
      </p:sp>
      <p:sp>
        <p:nvSpPr>
          <p:cNvPr id="1048642" name="Text 5"/>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2: Performance Metrics &amp; Workload Characterization</a:t>
            </a:r>
            <a:endParaRPr dirty="0" sz="900" lang="en-US"/>
          </a:p>
        </p:txBody>
      </p:sp>
      <p:sp>
        <p:nvSpPr>
          <p:cNvPr id="1048643" name="Text 6"/>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6</a:t>
            </a:r>
            <a:endParaRPr dirty="0" sz="900"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53" name=""/>
        <p:cNvGrpSpPr/>
        <p:nvPr/>
      </p:nvGrpSpPr>
      <p:grpSpPr>
        <a:xfrm>
          <a:off x="0" y="0"/>
          <a:ext cx="0" cy="0"/>
          <a:chOff x="0" y="0"/>
          <a:chExt cx="0" cy="0"/>
        </a:xfrm>
      </p:grpSpPr>
      <p:sp>
        <p:nvSpPr>
          <p:cNvPr id="1048647" name="Text 0"/>
          <p:cNvSpPr/>
          <p:nvPr/>
        </p:nvSpPr>
        <p:spPr>
          <a:xfrm>
            <a:off x="548640" y="365760"/>
            <a:ext cx="10515600" cy="640080"/>
          </a:xfrm>
          <a:prstGeom prst="rect"/>
          <a:noFill/>
        </p:spPr>
        <p:txBody>
          <a:bodyPr anchor="ctr" bIns="0" lIns="0" rIns="0" rtlCol="0" tIns="0" wrap="square"/>
          <a:p>
            <a:pPr indent="0" marL="0">
              <a:buNone/>
            </a:pPr>
            <a:r>
              <a:rPr b="1" dirty="0" sz="2600" lang="en-US">
                <a:solidFill>
                  <a:srgbClr val="0F2942"/>
                </a:solidFill>
                <a:latin typeface="Calibri" pitchFamily="34" charset="0"/>
                <a:ea typeface="Calibri" pitchFamily="34" charset="-122"/>
                <a:cs typeface="Calibri" pitchFamily="34" charset="-120"/>
              </a:rPr>
              <a:t>How Response Time, Throughput, and Utilization Interact</a:t>
            </a:r>
            <a:endParaRPr dirty="0" sz="2600" lang="en-US"/>
          </a:p>
        </p:txBody>
      </p:sp>
      <p:sp>
        <p:nvSpPr>
          <p:cNvPr id="1048648" name="Shape 1"/>
          <p:cNvSpPr/>
          <p:nvPr/>
        </p:nvSpPr>
        <p:spPr>
          <a:xfrm>
            <a:off x="566928" y="1005840"/>
            <a:ext cx="411480" cy="45720"/>
          </a:xfrm>
          <a:prstGeom prst="rect"/>
          <a:solidFill>
            <a:srgbClr val="00B8A9"/>
          </a:solidFill>
        </p:spPr>
        <p:txBody>
          <a:bodyPr/>
          <a:p>
            <a:endParaRPr lang="en-US"/>
          </a:p>
        </p:txBody>
      </p:sp>
      <p:sp>
        <p:nvSpPr>
          <p:cNvPr id="1048649" name="Text 2"/>
          <p:cNvSpPr/>
          <p:nvPr/>
        </p:nvSpPr>
        <p:spPr>
          <a:xfrm>
            <a:off x="594360" y="1325880"/>
            <a:ext cx="10881360" cy="4937760"/>
          </a:xfrm>
          <a:prstGeom prst="rect"/>
          <a:noFill/>
        </p:spPr>
        <p:txBody>
          <a:bodyPr anchor="t" bIns="0" lIns="0" rIns="0" rtlCol="0" tIns="0" wrap="square"/>
          <a:p>
            <a:pPr indent="-342900" marL="342900">
              <a:spcAft>
                <a:spcPts val="1200"/>
              </a:spcAft>
              <a:buSzPct val="100000"/>
              <a:buChar char="•"/>
            </a:pPr>
            <a:r>
              <a:rPr b="1" dirty="0" sz="2400" lang="en-US">
                <a:solidFill>
                  <a:srgbClr val="1A1A2E"/>
                </a:solidFill>
                <a:latin typeface="Calibri" pitchFamily="34" charset="0"/>
                <a:ea typeface="Calibri" pitchFamily="34" charset="-122"/>
                <a:cs typeface="Calibri" pitchFamily="34" charset="-120"/>
              </a:rPr>
              <a:t>These three metrics are not independent — they are tightly linked through the structure of the system</a:t>
            </a:r>
            <a:endParaRPr dirty="0" sz="2400" lang="en-US"/>
          </a:p>
          <a:p>
            <a:pPr indent="-342900" marL="342900">
              <a:spcAft>
                <a:spcPts val="1200"/>
              </a:spcAft>
              <a:buSzPct val="100000"/>
              <a:buChar char="•"/>
            </a:pPr>
            <a:r>
              <a:rPr dirty="0" sz="2400" lang="en-US">
                <a:solidFill>
                  <a:srgbClr val="1A1A2E"/>
                </a:solidFill>
                <a:latin typeface="Calibri" pitchFamily="34" charset="0"/>
                <a:ea typeface="Calibri" pitchFamily="34" charset="-122"/>
                <a:cs typeface="Calibri" pitchFamily="34" charset="-120"/>
              </a:rPr>
              <a:t>As utilization increases toward 100%, queueing delay grows non-linearly, and response time increases sharply</a:t>
            </a:r>
            <a:endParaRPr dirty="0" sz="2400" lang="en-US"/>
          </a:p>
          <a:p>
            <a:pPr indent="-342900" marL="342900">
              <a:spcAft>
                <a:spcPts val="1200"/>
              </a:spcAft>
              <a:buSzPct val="100000"/>
              <a:buChar char="•"/>
            </a:pPr>
            <a:r>
              <a:rPr dirty="0" sz="2400" lang="en-US">
                <a:solidFill>
                  <a:srgbClr val="1A1A2E"/>
                </a:solidFill>
                <a:latin typeface="Calibri" pitchFamily="34" charset="0"/>
                <a:ea typeface="Calibri" pitchFamily="34" charset="-122"/>
                <a:cs typeface="Calibri" pitchFamily="34" charset="-120"/>
              </a:rPr>
              <a:t>Throughput generally increases with load, up to the point where the bottleneck resource saturates — after that, throughput plateaus (or even degrades) while response time keeps climbing</a:t>
            </a:r>
            <a:endParaRPr dirty="0" sz="2400" lang="en-US"/>
          </a:p>
          <a:p>
            <a:pPr indent="-342900" marL="342900">
              <a:spcAft>
                <a:spcPts val="1200"/>
              </a:spcAft>
              <a:buSzPct val="100000"/>
              <a:buChar char="•"/>
            </a:pPr>
            <a:r>
              <a:rPr dirty="0" sz="2400" lang="en-US">
                <a:solidFill>
                  <a:srgbClr val="1A1A2E"/>
                </a:solidFill>
                <a:latin typeface="Calibri" pitchFamily="34" charset="0"/>
                <a:ea typeface="Calibri" pitchFamily="34" charset="-122"/>
                <a:cs typeface="Calibri" pitchFamily="34" charset="-120"/>
              </a:rPr>
              <a:t>Understanding this relationship precisely is the entire subject of queueing theory, starting in Lecture 4</a:t>
            </a:r>
            <a:endParaRPr dirty="0" sz="2400" lang="en-US"/>
          </a:p>
        </p:txBody>
      </p:sp>
      <p:sp>
        <p:nvSpPr>
          <p:cNvPr id="1048650" name="Text 3"/>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2: Performance Metrics &amp; Workload Characterization</a:t>
            </a:r>
            <a:endParaRPr dirty="0" sz="900" lang="en-US"/>
          </a:p>
        </p:txBody>
      </p:sp>
      <p:sp>
        <p:nvSpPr>
          <p:cNvPr id="1048651" name="Text 4"/>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7</a:t>
            </a:r>
            <a:endParaRPr dirty="0" sz="900"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F2942"/>
        </a:solidFill>
        <a:effectLst/>
      </p:bgPr>
    </p:bg>
    <p:spTree>
      <p:nvGrpSpPr>
        <p:cNvPr id="56" name=""/>
        <p:cNvGrpSpPr/>
        <p:nvPr/>
      </p:nvGrpSpPr>
      <p:grpSpPr>
        <a:xfrm>
          <a:off x="0" y="0"/>
          <a:ext cx="0" cy="0"/>
          <a:chOff x="0" y="0"/>
          <a:chExt cx="0" cy="0"/>
        </a:xfrm>
      </p:grpSpPr>
      <p:sp>
        <p:nvSpPr>
          <p:cNvPr id="1048655" name="Shape 0"/>
          <p:cNvSpPr/>
          <p:nvPr/>
        </p:nvSpPr>
        <p:spPr>
          <a:xfrm>
            <a:off x="0" y="0"/>
            <a:ext cx="228600" cy="6858000"/>
          </a:xfrm>
          <a:prstGeom prst="rect"/>
          <a:solidFill>
            <a:srgbClr val="00B8A9"/>
          </a:solidFill>
        </p:spPr>
        <p:txBody>
          <a:bodyPr/>
          <a:p>
            <a:endParaRPr lang="en-US"/>
          </a:p>
        </p:txBody>
      </p:sp>
      <p:sp>
        <p:nvSpPr>
          <p:cNvPr id="1048656" name="Text 1"/>
          <p:cNvSpPr/>
          <p:nvPr/>
        </p:nvSpPr>
        <p:spPr>
          <a:xfrm>
            <a:off x="822960" y="822960"/>
            <a:ext cx="5486400" cy="365760"/>
          </a:xfrm>
          <a:prstGeom prst="rect"/>
          <a:noFill/>
        </p:spPr>
        <p:txBody>
          <a:bodyPr anchor="ctr" bIns="0" lIns="0" rIns="0" rtlCol="0" tIns="0" wrap="square"/>
          <a:p>
            <a:pPr indent="0" marL="0">
              <a:buNone/>
            </a:pPr>
            <a:r>
              <a:rPr b="1" dirty="0" sz="1400" lang="en-US">
                <a:solidFill>
                  <a:srgbClr val="00B8A9"/>
                </a:solidFill>
                <a:latin typeface="Calibri" pitchFamily="34" charset="0"/>
                <a:ea typeface="Calibri" pitchFamily="34" charset="-122"/>
                <a:cs typeface="Calibri" pitchFamily="34" charset="-120"/>
              </a:rPr>
              <a:t>DEFINITION</a:t>
            </a:r>
            <a:endParaRPr dirty="0" sz="1400" lang="en-US"/>
          </a:p>
        </p:txBody>
      </p:sp>
      <p:sp>
        <p:nvSpPr>
          <p:cNvPr id="1048657" name="Text 2"/>
          <p:cNvSpPr/>
          <p:nvPr/>
        </p:nvSpPr>
        <p:spPr>
          <a:xfrm>
            <a:off x="822960" y="1188720"/>
            <a:ext cx="10515600" cy="822960"/>
          </a:xfrm>
          <a:prstGeom prst="rect"/>
          <a:noFill/>
        </p:spPr>
        <p:txBody>
          <a:bodyPr anchor="ctr" bIns="0" lIns="0" rIns="0" rtlCol="0" tIns="0" wrap="square"/>
          <a:p>
            <a:pPr indent="0" marL="0">
              <a:buNone/>
            </a:pPr>
            <a:r>
              <a:rPr b="1" dirty="0" sz="3000" lang="en-US">
                <a:solidFill>
                  <a:srgbClr val="FFFFFF"/>
                </a:solidFill>
                <a:latin typeface="Calibri" pitchFamily="34" charset="0"/>
                <a:ea typeface="Calibri" pitchFamily="34" charset="-122"/>
                <a:cs typeface="Calibri" pitchFamily="34" charset="-120"/>
              </a:rPr>
              <a:t>The Utilization Law (a preview)</a:t>
            </a:r>
            <a:endParaRPr dirty="0" sz="3000" lang="en-US"/>
          </a:p>
        </p:txBody>
      </p:sp>
      <p:sp>
        <p:nvSpPr>
          <p:cNvPr id="1048658" name="Text 3"/>
          <p:cNvSpPr/>
          <p:nvPr/>
        </p:nvSpPr>
        <p:spPr>
          <a:xfrm>
            <a:off x="822960" y="2148840"/>
            <a:ext cx="10241280" cy="1828800"/>
          </a:xfrm>
          <a:prstGeom prst="rect"/>
          <a:noFill/>
        </p:spPr>
        <p:txBody>
          <a:bodyPr anchor="t" bIns="0" lIns="0" rIns="0" rtlCol="0" tIns="0" wrap="square"/>
          <a:p>
            <a:pPr indent="0" marL="0">
              <a:lnSpc>
                <a:spcPct val="130000"/>
              </a:lnSpc>
              <a:buNone/>
            </a:pPr>
            <a:r>
              <a:rPr dirty="0" sz="2400" i="1" lang="en-US">
                <a:solidFill>
                  <a:srgbClr val="DCE3EA"/>
                </a:solidFill>
                <a:latin typeface="Calibri" pitchFamily="34" charset="0"/>
                <a:ea typeface="Calibri" pitchFamily="34" charset="-122"/>
                <a:cs typeface="Calibri" pitchFamily="34" charset="-120"/>
              </a:rPr>
              <a:t>“For a resource k, utilization is given by: U_k = X * S_k, where X is the system throughput and S_k is the average service demand (time) that each request places on resource k.”</a:t>
            </a:r>
            <a:endParaRPr dirty="0" sz="2400" lang="en-US"/>
          </a:p>
        </p:txBody>
      </p:sp>
      <p:sp>
        <p:nvSpPr>
          <p:cNvPr id="1048659" name="Text 4"/>
          <p:cNvSpPr/>
          <p:nvPr/>
        </p:nvSpPr>
        <p:spPr>
          <a:xfrm>
            <a:off x="822960" y="4114800"/>
            <a:ext cx="10241280" cy="2103120"/>
          </a:xfrm>
          <a:prstGeom prst="rect"/>
          <a:noFill/>
        </p:spPr>
        <p:txBody>
          <a:bodyPr anchor="t" bIns="0" lIns="0" rIns="0" rtlCol="0" tIns="0" wrap="square"/>
          <a:p>
            <a:pPr indent="-342900" marL="342900">
              <a:spcAft>
                <a:spcPts val="800"/>
              </a:spcAft>
              <a:buSzPct val="100000"/>
              <a:buChar char="•"/>
            </a:pPr>
            <a:r>
              <a:rPr dirty="0" sz="2400" lang="en-US">
                <a:solidFill>
                  <a:srgbClr val="C7D0D9"/>
                </a:solidFill>
                <a:latin typeface="Calibri" pitchFamily="34" charset="0"/>
                <a:ea typeface="Calibri" pitchFamily="34" charset="-122"/>
                <a:cs typeface="Calibri" pitchFamily="34" charset="-120"/>
              </a:rPr>
              <a:t>This is one of the fundamental 'operational laws' formally covered in Lecture 6</a:t>
            </a:r>
            <a:endParaRPr dirty="0" sz="2400" lang="en-US"/>
          </a:p>
          <a:p>
            <a:pPr indent="-342900" marL="342900">
              <a:spcAft>
                <a:spcPts val="800"/>
              </a:spcAft>
              <a:buSzPct val="100000"/>
              <a:buChar char="•"/>
            </a:pPr>
            <a:r>
              <a:rPr dirty="0" sz="2400" lang="en-US">
                <a:solidFill>
                  <a:srgbClr val="C7D0D9"/>
                </a:solidFill>
                <a:latin typeface="Calibri" pitchFamily="34" charset="0"/>
                <a:ea typeface="Calibri" pitchFamily="34" charset="-122"/>
                <a:cs typeface="Calibri" pitchFamily="34" charset="-120"/>
              </a:rPr>
              <a:t>It tells us: doubling throughput doubles utilization for the same per-request service demand — a simple but powerful predictive tool</a:t>
            </a:r>
            <a:endParaRPr dirty="0" sz="2400" lang="en-US"/>
          </a:p>
        </p:txBody>
      </p:sp>
      <p:sp>
        <p:nvSpPr>
          <p:cNvPr id="1048660" name="Text 5"/>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2: Performance Metrics &amp; Workload Characterization</a:t>
            </a:r>
            <a:endParaRPr dirty="0" sz="900" lang="en-US"/>
          </a:p>
        </p:txBody>
      </p:sp>
      <p:sp>
        <p:nvSpPr>
          <p:cNvPr id="1048661" name="Text 6"/>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8</a:t>
            </a:r>
            <a:endParaRPr dirty="0" sz="900"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59" name=""/>
        <p:cNvGrpSpPr/>
        <p:nvPr/>
      </p:nvGrpSpPr>
      <p:grpSpPr>
        <a:xfrm>
          <a:off x="0" y="0"/>
          <a:ext cx="0" cy="0"/>
          <a:chOff x="0" y="0"/>
          <a:chExt cx="0" cy="0"/>
        </a:xfrm>
      </p:grpSpPr>
      <p:sp>
        <p:nvSpPr>
          <p:cNvPr id="1048665" name="Text 0"/>
          <p:cNvSpPr/>
          <p:nvPr/>
        </p:nvSpPr>
        <p:spPr>
          <a:xfrm>
            <a:off x="548640" y="365760"/>
            <a:ext cx="10515600" cy="640080"/>
          </a:xfrm>
          <a:prstGeom prst="rect"/>
          <a:noFill/>
        </p:spPr>
        <p:txBody>
          <a:bodyPr anchor="ctr" bIns="0" lIns="0" rIns="0" rtlCol="0" tIns="0" wrap="square"/>
          <a:p>
            <a:pPr indent="0" marL="0">
              <a:buNone/>
            </a:pPr>
            <a:r>
              <a:rPr b="1" dirty="0" sz="2600" lang="en-US">
                <a:solidFill>
                  <a:srgbClr val="0F2942"/>
                </a:solidFill>
                <a:latin typeface="Calibri" pitchFamily="34" charset="0"/>
                <a:ea typeface="Calibri" pitchFamily="34" charset="-122"/>
                <a:cs typeface="Calibri" pitchFamily="34" charset="-120"/>
              </a:rPr>
              <a:t>Why Response Time Explodes Near 100% Utilization</a:t>
            </a:r>
            <a:endParaRPr dirty="0" sz="2600" lang="en-US"/>
          </a:p>
        </p:txBody>
      </p:sp>
      <p:sp>
        <p:nvSpPr>
          <p:cNvPr id="1048666" name="Shape 1"/>
          <p:cNvSpPr/>
          <p:nvPr/>
        </p:nvSpPr>
        <p:spPr>
          <a:xfrm>
            <a:off x="566928" y="1005840"/>
            <a:ext cx="411480" cy="45720"/>
          </a:xfrm>
          <a:prstGeom prst="rect"/>
          <a:solidFill>
            <a:srgbClr val="00B8A9"/>
          </a:solidFill>
        </p:spPr>
        <p:txBody>
          <a:bodyPr/>
          <a:p>
            <a:endParaRPr lang="en-US"/>
          </a:p>
        </p:txBody>
      </p:sp>
      <p:sp>
        <p:nvSpPr>
          <p:cNvPr id="1048667" name="Text 2"/>
          <p:cNvSpPr/>
          <p:nvPr/>
        </p:nvSpPr>
        <p:spPr>
          <a:xfrm>
            <a:off x="594360" y="1325880"/>
            <a:ext cx="10881360" cy="4937760"/>
          </a:xfrm>
          <a:prstGeom prst="rect"/>
          <a:noFill/>
        </p:spPr>
        <p:txBody>
          <a:bodyPr anchor="t" bIns="0" lIns="0" rIns="0" rtlCol="0" tIns="0" wrap="square"/>
          <a:p>
            <a:pPr indent="-342900" marL="342900">
              <a:spcAft>
                <a:spcPts val="1200"/>
              </a:spcAft>
              <a:buSzPct val="100000"/>
              <a:buChar char="•"/>
            </a:pPr>
            <a:r>
              <a:rPr dirty="0" sz="2400" lang="en-US">
                <a:solidFill>
                  <a:srgbClr val="1A1A2E"/>
                </a:solidFill>
                <a:latin typeface="Calibri" pitchFamily="34" charset="0"/>
                <a:ea typeface="Calibri" pitchFamily="34" charset="-122"/>
                <a:cs typeface="Calibri" pitchFamily="34" charset="-120"/>
              </a:rPr>
              <a:t>Intuition: imagine a single cashier at a store. At low customer arrival rates, there's rarely a queue</a:t>
            </a:r>
            <a:endParaRPr dirty="0" sz="2400" lang="en-US"/>
          </a:p>
          <a:p>
            <a:pPr indent="-342900" marL="342900">
              <a:spcAft>
                <a:spcPts val="1200"/>
              </a:spcAft>
              <a:buSzPct val="100000"/>
              <a:buChar char="•"/>
            </a:pPr>
            <a:r>
              <a:rPr b="1" dirty="0" sz="2400" lang="en-US">
                <a:solidFill>
                  <a:srgbClr val="1A1A2E"/>
                </a:solidFill>
                <a:latin typeface="Calibri" pitchFamily="34" charset="0"/>
                <a:ea typeface="Calibri" pitchFamily="34" charset="-122"/>
                <a:cs typeface="Calibri" pitchFamily="34" charset="-120"/>
              </a:rPr>
              <a:t>As arrivals approach the cashier's maximum service rate, the queue grows longer and longer, unpredictably</a:t>
            </a:r>
            <a:endParaRPr dirty="0" sz="2400" lang="en-US"/>
          </a:p>
          <a:p>
            <a:pPr indent="-342900" marL="342900">
              <a:spcAft>
                <a:spcPts val="1200"/>
              </a:spcAft>
              <a:buSzPct val="100000"/>
              <a:buChar char="•"/>
            </a:pPr>
            <a:r>
              <a:rPr dirty="0" sz="2400" lang="en-US">
                <a:solidFill>
                  <a:srgbClr val="1A1A2E"/>
                </a:solidFill>
                <a:latin typeface="Calibri" pitchFamily="34" charset="0"/>
                <a:ea typeface="Calibri" pitchFamily="34" charset="-122"/>
                <a:cs typeface="Calibri" pitchFamily="34" charset="-120"/>
              </a:rPr>
              <a:t>Small random bursts of arrivals can no longer be absorbed — there's no spare capacity to catch up</a:t>
            </a:r>
            <a:endParaRPr dirty="0" sz="2400" lang="en-US"/>
          </a:p>
          <a:p>
            <a:pPr indent="-342900" marL="342900">
              <a:spcAft>
                <a:spcPts val="1200"/>
              </a:spcAft>
              <a:buSzPct val="100000"/>
              <a:buChar char="•"/>
            </a:pPr>
            <a:r>
              <a:rPr dirty="0" sz="2400" lang="en-US">
                <a:solidFill>
                  <a:srgbClr val="1A1A2E"/>
                </a:solidFill>
                <a:latin typeface="Calibri" pitchFamily="34" charset="0"/>
                <a:ea typeface="Calibri" pitchFamily="34" charset="-122"/>
                <a:cs typeface="Calibri" pitchFamily="34" charset="-120"/>
              </a:rPr>
              <a:t>This non-linear blow-up near saturation is one of the most important, and most frequently underestimated, facts in all of performance engineering — we will derive it mathematically in Lecture 5</a:t>
            </a:r>
            <a:endParaRPr dirty="0" sz="2400" lang="en-US"/>
          </a:p>
        </p:txBody>
      </p:sp>
      <p:sp>
        <p:nvSpPr>
          <p:cNvPr id="1048668" name="Text 3"/>
          <p:cNvSpPr/>
          <p:nvPr/>
        </p:nvSpPr>
        <p:spPr>
          <a:xfrm>
            <a:off x="457200" y="6537960"/>
            <a:ext cx="8229600" cy="274320"/>
          </a:xfrm>
          <a:prstGeom prst="rect"/>
          <a:noFill/>
        </p:spPr>
        <p:txBody>
          <a:bodyPr anchor="ctr" bIns="0" lIns="0" rIns="0" rtlCol="0" tIns="0" wrap="square"/>
          <a:p>
            <a:pPr indent="0" marL="0">
              <a:buNone/>
            </a:pPr>
            <a:r>
              <a:rPr dirty="0" sz="900" lang="en-US">
                <a:solidFill>
                  <a:srgbClr val="9AA5B1"/>
                </a:solidFill>
                <a:latin typeface="Calibri" pitchFamily="34" charset="0"/>
                <a:ea typeface="Calibri" pitchFamily="34" charset="-122"/>
                <a:cs typeface="Calibri" pitchFamily="34" charset="-120"/>
              </a:rPr>
              <a:t>SOA — Lecture 2: Performance Metrics &amp; Workload Characterization</a:t>
            </a:r>
            <a:endParaRPr dirty="0" sz="900" lang="en-US"/>
          </a:p>
        </p:txBody>
      </p:sp>
      <p:sp>
        <p:nvSpPr>
          <p:cNvPr id="1048669" name="Text 4"/>
          <p:cNvSpPr/>
          <p:nvPr/>
        </p:nvSpPr>
        <p:spPr>
          <a:xfrm>
            <a:off x="11521440" y="6537960"/>
            <a:ext cx="548640" cy="274320"/>
          </a:xfrm>
          <a:prstGeom prst="rect"/>
          <a:noFill/>
        </p:spPr>
        <p:txBody>
          <a:bodyPr anchor="ctr" bIns="0" lIns="0" rIns="0" rtlCol="0" tIns="0" wrap="square"/>
          <a:p>
            <a:pPr algn="r" indent="0" marL="0">
              <a:buNone/>
            </a:pPr>
            <a:r>
              <a:rPr dirty="0" sz="900" lang="en-US">
                <a:solidFill>
                  <a:srgbClr val="9AA5B1"/>
                </a:solidFill>
                <a:latin typeface="Calibri" pitchFamily="34" charset="0"/>
                <a:ea typeface="Calibri" pitchFamily="34" charset="-122"/>
                <a:cs typeface="Calibri" pitchFamily="34" charset="-120"/>
              </a:rPr>
              <a:t>9</a:t>
            </a:r>
            <a:endParaRPr dirty="0" sz="900" lang="en-US"/>
          </a:p>
        </p:txBody>
      </p:sp>
    </p:spTree>
  </p:cSld>
  <p:clrMapOvr>
    <a:masterClrMapping/>
  </p:clrMapOvr>
</p:sld>
</file>

<file path=ppt/theme/theme1.xml><?xml version="1.0" encoding="utf-8"?>
<a:theme xmlns:a="http://schemas.openxmlformats.org/drawingml/2006/main" name="Office Theme">
  <a:themeElements>
    <a:clrScheme name="Office">
      <a:dk1>
        <a:sysClr lastClr="000000" val="windowText"/>
      </a:dk1>
      <a:lt1>
        <a:sysClr lastClr="FFFFFF" val="window"/>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ppt/theme/theme2.xml><?xml version="1.0" encoding="utf-8"?>
<a:theme xmlns:a="http://schemas.openxmlformats.org/drawingml/2006/main" name="Office Theme">
  <a:themeElements>
    <a:clrScheme name="Office">
      <a:dk1>
        <a:sysClr lastClr="000000" val="windowText"/>
      </a:dk1>
      <a:lt1>
        <a:sysClr lastClr="FFFFFF" val="window"/>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theme>
</file>

<file path=docProps/app.xml><?xml version="1.0" encoding="utf-8"?>
<Properties xmlns="http://schemas.openxmlformats.org/officeDocument/2006/extended-properties">
  <Application>Microsoft Office PowerPoint</Application>
  <ScaleCrop>0</ScaleCrop>
  <Company>PptxGenJS</Company>
  <LinksUpToDate>0</LinksUpToDate>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PptxGenJS Presentation</dc:title>
  <dc:creator>PptxGenJS</dc:creator>
  <cp:lastModifiedBy>Abdolraheem Khader</cp:lastModifiedBy>
  <dcterms:created xsi:type="dcterms:W3CDTF">2026-07-30T13:34:25Z</dcterms:created>
  <dcterms:modified xsi:type="dcterms:W3CDTF">2026-08-10T14:16:11Z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0d929d4785ba479dadf9fcad34185c71_23</vt:lpwstr>
  </property>
</Properties>
</file>