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type="screen16x9" cy="6858000" cx="12192000"/>
  <p:notesSz cx="6858000" cy="12192000"/>
  <p:defaultTextStyle>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611"/>
    <p:restoredTop sz="94610"/>
  </p:normalViewPr>
  <p:slideViewPr>
    <p:cSldViewPr snapToGrid="0" snapToObjects="1">
      <p:cViewPr varScale="1">
        <p:scale>
          <a:sx n="82" d="100"/>
          <a:sy n="82" d="100"/>
        </p:scale>
        <p:origin x="494" y="7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tableStyles" Target="tableStyles.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26"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7" name=""/>
        <p:cNvGrpSpPr/>
        <p:nvPr/>
      </p:nvGrpSpPr>
      <p:grpSpPr>
        <a:xfrm>
          <a:off x="0" y="0"/>
          <a:ext cx="0" cy="0"/>
          <a:chOff x="0" y="0"/>
          <a:chExt cx="0" cy="0"/>
        </a:xfrm>
      </p:grpSpPr>
      <p:sp>
        <p:nvSpPr>
          <p:cNvPr id="1048582" name="Slide Image Placeholder 1"/>
          <p:cNvSpPr>
            <a:spLocks noChangeAspect="1" noRot="1" noGrp="1"/>
          </p:cNvSpPr>
          <p:nvPr>
            <p:ph type="sldImg"/>
          </p:nvPr>
        </p:nvSpPr>
        <p:spPr/>
      </p:sp>
      <p:sp>
        <p:nvSpPr>
          <p:cNvPr id="1048583" name="Notes Placeholder 2"/>
          <p:cNvSpPr>
            <a:spLocks noGrp="1"/>
          </p:cNvSpPr>
          <p:nvPr>
            <p:ph type="body" idx="1"/>
          </p:nvPr>
        </p:nvSpPr>
        <p:spPr/>
        <p:txBody>
          <a:bodyPr/>
          <a:p>
            <a:endParaRPr dirty="0" lang="en-US"/>
          </a:p>
        </p:txBody>
      </p:sp>
      <p:sp>
        <p:nvSpPr>
          <p:cNvPr id="1048584" name="Slide Number Placeholder 3"/>
          <p:cNvSpPr>
            <a:spLocks noGrp="1"/>
          </p:cNvSpPr>
          <p:nvPr>
            <p:ph type="sldNum" sz="quarter" idx="10"/>
          </p:nvPr>
        </p:nvSpPr>
        <p:spPr/>
        <p:txBody>
          <a:bodyPr/>
          <a:p>
            <a:fld id="{F7021451-1387-4CA6-816F-3879F97B5CBC}"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sp>
        <p:nvSpPr>
          <p:cNvPr id="1048694" name="Slide Image Placeholder 1"/>
          <p:cNvSpPr>
            <a:spLocks noChangeAspect="1" noRot="1" noGrp="1"/>
          </p:cNvSpPr>
          <p:nvPr>
            <p:ph type="sldImg"/>
          </p:nvPr>
        </p:nvSpPr>
        <p:spPr/>
      </p:sp>
      <p:sp>
        <p:nvSpPr>
          <p:cNvPr id="1048695" name="Notes Placeholder 2"/>
          <p:cNvSpPr>
            <a:spLocks noGrp="1"/>
          </p:cNvSpPr>
          <p:nvPr>
            <p:ph type="body" idx="1"/>
          </p:nvPr>
        </p:nvSpPr>
        <p:spPr/>
        <p:txBody>
          <a:bodyPr/>
          <a:p>
            <a:endParaRPr dirty="0" lang="en-US"/>
          </a:p>
        </p:txBody>
      </p:sp>
      <p:sp>
        <p:nvSpPr>
          <p:cNvPr id="1048696" name="Slide Number Placeholder 3"/>
          <p:cNvSpPr>
            <a:spLocks noGrp="1"/>
          </p:cNvSpPr>
          <p:nvPr>
            <p:ph type="sldNum" sz="quarter" idx="10"/>
          </p:nvPr>
        </p:nvSpPr>
        <p:spPr/>
        <p:txBody>
          <a:bodyPr/>
          <a:p>
            <a:fld id="{F7021451-1387-4CA6-816F-3879F97B5CBC}"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68" name=""/>
        <p:cNvGrpSpPr/>
        <p:nvPr/>
      </p:nvGrpSpPr>
      <p:grpSpPr>
        <a:xfrm>
          <a:off x="0" y="0"/>
          <a:ext cx="0" cy="0"/>
          <a:chOff x="0" y="0"/>
          <a:chExt cx="0" cy="0"/>
        </a:xfrm>
      </p:grpSpPr>
      <p:sp>
        <p:nvSpPr>
          <p:cNvPr id="1048702" name="Slide Image Placeholder 1"/>
          <p:cNvSpPr>
            <a:spLocks noChangeAspect="1" noRot="1" noGrp="1"/>
          </p:cNvSpPr>
          <p:nvPr>
            <p:ph type="sldImg"/>
          </p:nvPr>
        </p:nvSpPr>
        <p:spPr/>
      </p:sp>
      <p:sp>
        <p:nvSpPr>
          <p:cNvPr id="1048703" name="Notes Placeholder 2"/>
          <p:cNvSpPr>
            <a:spLocks noGrp="1"/>
          </p:cNvSpPr>
          <p:nvPr>
            <p:ph type="body" idx="1"/>
          </p:nvPr>
        </p:nvSpPr>
        <p:spPr/>
        <p:txBody>
          <a:bodyPr/>
          <a:p>
            <a:endParaRPr dirty="0" lang="en-US"/>
          </a:p>
        </p:txBody>
      </p:sp>
      <p:sp>
        <p:nvSpPr>
          <p:cNvPr id="1048704" name="Slide Number Placeholder 3"/>
          <p:cNvSpPr>
            <a:spLocks noGrp="1"/>
          </p:cNvSpPr>
          <p:nvPr>
            <p:ph type="sldNum" sz="quarter" idx="10"/>
          </p:nvPr>
        </p:nvSpPr>
        <p:spPr/>
        <p:txBody>
          <a:bodyPr/>
          <a:p>
            <a:fld id="{F7021451-1387-4CA6-816F-3879F97B5CBC}"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71" name=""/>
        <p:cNvGrpSpPr/>
        <p:nvPr/>
      </p:nvGrpSpPr>
      <p:grpSpPr>
        <a:xfrm>
          <a:off x="0" y="0"/>
          <a:ext cx="0" cy="0"/>
          <a:chOff x="0" y="0"/>
          <a:chExt cx="0" cy="0"/>
        </a:xfrm>
      </p:grpSpPr>
      <p:sp>
        <p:nvSpPr>
          <p:cNvPr id="1048738" name="Slide Image Placeholder 1"/>
          <p:cNvSpPr>
            <a:spLocks noChangeAspect="1" noRot="1" noGrp="1"/>
          </p:cNvSpPr>
          <p:nvPr>
            <p:ph type="sldImg"/>
          </p:nvPr>
        </p:nvSpPr>
        <p:spPr/>
      </p:sp>
      <p:sp>
        <p:nvSpPr>
          <p:cNvPr id="1048739" name="Notes Placeholder 2"/>
          <p:cNvSpPr>
            <a:spLocks noGrp="1"/>
          </p:cNvSpPr>
          <p:nvPr>
            <p:ph type="body" idx="1"/>
          </p:nvPr>
        </p:nvSpPr>
        <p:spPr/>
        <p:txBody>
          <a:bodyPr/>
          <a:p>
            <a:endParaRPr dirty="0" lang="en-US"/>
          </a:p>
        </p:txBody>
      </p:sp>
      <p:sp>
        <p:nvSpPr>
          <p:cNvPr id="1048740" name="Slide Number Placeholder 3"/>
          <p:cNvSpPr>
            <a:spLocks noGrp="1"/>
          </p:cNvSpPr>
          <p:nvPr>
            <p:ph type="sldNum" sz="quarter" idx="10"/>
          </p:nvPr>
        </p:nvSpPr>
        <p:spPr/>
        <p:txBody>
          <a:bodyPr/>
          <a:p>
            <a:fld id="{F7021451-1387-4CA6-816F-3879F97B5CBC}"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746" name="Slide Image Placeholder 1"/>
          <p:cNvSpPr>
            <a:spLocks noChangeAspect="1" noRot="1" noGrp="1"/>
          </p:cNvSpPr>
          <p:nvPr>
            <p:ph type="sldImg"/>
          </p:nvPr>
        </p:nvSpPr>
        <p:spPr/>
      </p:sp>
      <p:sp>
        <p:nvSpPr>
          <p:cNvPr id="1048747" name="Notes Placeholder 2"/>
          <p:cNvSpPr>
            <a:spLocks noGrp="1"/>
          </p:cNvSpPr>
          <p:nvPr>
            <p:ph type="body" idx="1"/>
          </p:nvPr>
        </p:nvSpPr>
        <p:spPr/>
        <p:txBody>
          <a:bodyPr/>
          <a:p>
            <a:endParaRPr dirty="0" lang="en-US"/>
          </a:p>
        </p:txBody>
      </p:sp>
      <p:sp>
        <p:nvSpPr>
          <p:cNvPr id="1048748" name="Slide Number Placeholder 3"/>
          <p:cNvSpPr>
            <a:spLocks noGrp="1"/>
          </p:cNvSpPr>
          <p:nvPr>
            <p:ph type="sldNum" sz="quarter" idx="10"/>
          </p:nvPr>
        </p:nvSpPr>
        <p:spPr/>
        <p:txBody>
          <a:bodyPr/>
          <a:p>
            <a:fld id="{F7021451-1387-4CA6-816F-3879F97B5CBC}"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754" name="Slide Image Placeholder 1"/>
          <p:cNvSpPr>
            <a:spLocks noChangeAspect="1" noRot="1" noGrp="1"/>
          </p:cNvSpPr>
          <p:nvPr>
            <p:ph type="sldImg"/>
          </p:nvPr>
        </p:nvSpPr>
        <p:spPr/>
      </p:sp>
      <p:sp>
        <p:nvSpPr>
          <p:cNvPr id="1048755" name="Notes Placeholder 2"/>
          <p:cNvSpPr>
            <a:spLocks noGrp="1"/>
          </p:cNvSpPr>
          <p:nvPr>
            <p:ph type="body" idx="1"/>
          </p:nvPr>
        </p:nvSpPr>
        <p:spPr/>
        <p:txBody>
          <a:bodyPr/>
          <a:p>
            <a:endParaRPr dirty="0" lang="en-US"/>
          </a:p>
        </p:txBody>
      </p:sp>
      <p:sp>
        <p:nvSpPr>
          <p:cNvPr id="1048756" name="Slide Number Placeholder 3"/>
          <p:cNvSpPr>
            <a:spLocks noGrp="1"/>
          </p:cNvSpPr>
          <p:nvPr>
            <p:ph type="sldNum" sz="quarter" idx="10"/>
          </p:nvPr>
        </p:nvSpPr>
        <p:spPr/>
        <p:txBody>
          <a:bodyPr/>
          <a:p>
            <a:fld id="{F7021451-1387-4CA6-816F-3879F97B5CBC}"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762" name="Slide Image Placeholder 1"/>
          <p:cNvSpPr>
            <a:spLocks noChangeAspect="1" noRot="1" noGrp="1"/>
          </p:cNvSpPr>
          <p:nvPr>
            <p:ph type="sldImg"/>
          </p:nvPr>
        </p:nvSpPr>
        <p:spPr/>
      </p:sp>
      <p:sp>
        <p:nvSpPr>
          <p:cNvPr id="1048763" name="Notes Placeholder 2"/>
          <p:cNvSpPr>
            <a:spLocks noGrp="1"/>
          </p:cNvSpPr>
          <p:nvPr>
            <p:ph type="body" idx="1"/>
          </p:nvPr>
        </p:nvSpPr>
        <p:spPr/>
        <p:txBody>
          <a:bodyPr/>
          <a:p>
            <a:endParaRPr dirty="0" lang="en-US"/>
          </a:p>
        </p:txBody>
      </p:sp>
      <p:sp>
        <p:nvSpPr>
          <p:cNvPr id="1048764" name="Slide Number Placeholder 3"/>
          <p:cNvSpPr>
            <a:spLocks noGrp="1"/>
          </p:cNvSpPr>
          <p:nvPr>
            <p:ph type="sldNum" sz="quarter" idx="10"/>
          </p:nvPr>
        </p:nvSpPr>
        <p:spPr/>
        <p:txBody>
          <a:bodyPr/>
          <a:p>
            <a:fld id="{F7021451-1387-4CA6-816F-3879F97B5CBC}"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sp>
        <p:nvSpPr>
          <p:cNvPr id="1048772" name="Slide Image Placeholder 1"/>
          <p:cNvSpPr>
            <a:spLocks noChangeAspect="1" noRot="1" noGrp="1"/>
          </p:cNvSpPr>
          <p:nvPr>
            <p:ph type="sldImg"/>
          </p:nvPr>
        </p:nvSpPr>
        <p:spPr/>
      </p:sp>
      <p:sp>
        <p:nvSpPr>
          <p:cNvPr id="1048773" name="Notes Placeholder 2"/>
          <p:cNvSpPr>
            <a:spLocks noGrp="1"/>
          </p:cNvSpPr>
          <p:nvPr>
            <p:ph type="body" idx="1"/>
          </p:nvPr>
        </p:nvSpPr>
        <p:spPr/>
        <p:txBody>
          <a:bodyPr/>
          <a:p>
            <a:endParaRPr dirty="0" lang="en-US"/>
          </a:p>
        </p:txBody>
      </p:sp>
      <p:sp>
        <p:nvSpPr>
          <p:cNvPr id="1048774" name="Slide Number Placeholder 3"/>
          <p:cNvSpPr>
            <a:spLocks noGrp="1"/>
          </p:cNvSpPr>
          <p:nvPr>
            <p:ph type="sldNum" sz="quarter" idx="10"/>
          </p:nvPr>
        </p:nvSpPr>
        <p:spPr/>
        <p:txBody>
          <a:bodyPr/>
          <a:p>
            <a:fld id="{F7021451-1387-4CA6-816F-3879F97B5CBC}"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86" name=""/>
        <p:cNvGrpSpPr/>
        <p:nvPr/>
      </p:nvGrpSpPr>
      <p:grpSpPr>
        <a:xfrm>
          <a:off x="0" y="0"/>
          <a:ext cx="0" cy="0"/>
          <a:chOff x="0" y="0"/>
          <a:chExt cx="0" cy="0"/>
        </a:xfrm>
      </p:grpSpPr>
      <p:sp>
        <p:nvSpPr>
          <p:cNvPr id="1048780" name="Slide Image Placeholder 1"/>
          <p:cNvSpPr>
            <a:spLocks noChangeAspect="1" noRot="1" noGrp="1"/>
          </p:cNvSpPr>
          <p:nvPr>
            <p:ph type="sldImg"/>
          </p:nvPr>
        </p:nvSpPr>
        <p:spPr/>
      </p:sp>
      <p:sp>
        <p:nvSpPr>
          <p:cNvPr id="1048781" name="Notes Placeholder 2"/>
          <p:cNvSpPr>
            <a:spLocks noGrp="1"/>
          </p:cNvSpPr>
          <p:nvPr>
            <p:ph type="body" idx="1"/>
          </p:nvPr>
        </p:nvSpPr>
        <p:spPr/>
        <p:txBody>
          <a:bodyPr/>
          <a:p>
            <a:endParaRPr dirty="0" lang="en-US"/>
          </a:p>
        </p:txBody>
      </p:sp>
      <p:sp>
        <p:nvSpPr>
          <p:cNvPr id="1048782" name="Slide Number Placeholder 3"/>
          <p:cNvSpPr>
            <a:spLocks noGrp="1"/>
          </p:cNvSpPr>
          <p:nvPr>
            <p:ph type="sldNum" sz="quarter" idx="10"/>
          </p:nvPr>
        </p:nvSpPr>
        <p:spPr/>
        <p:txBody>
          <a:bodyPr/>
          <a:p>
            <a:fld id="{F7021451-1387-4CA6-816F-3879F97B5CBC}"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89" name=""/>
        <p:cNvGrpSpPr/>
        <p:nvPr/>
      </p:nvGrpSpPr>
      <p:grpSpPr>
        <a:xfrm>
          <a:off x="0" y="0"/>
          <a:ext cx="0" cy="0"/>
          <a:chOff x="0" y="0"/>
          <a:chExt cx="0" cy="0"/>
        </a:xfrm>
      </p:grpSpPr>
      <p:sp>
        <p:nvSpPr>
          <p:cNvPr id="1048795" name="Slide Image Placeholder 1"/>
          <p:cNvSpPr>
            <a:spLocks noChangeAspect="1" noRot="1" noGrp="1"/>
          </p:cNvSpPr>
          <p:nvPr>
            <p:ph type="sldImg"/>
          </p:nvPr>
        </p:nvSpPr>
        <p:spPr/>
      </p:sp>
      <p:sp>
        <p:nvSpPr>
          <p:cNvPr id="1048796" name="Notes Placeholder 2"/>
          <p:cNvSpPr>
            <a:spLocks noGrp="1"/>
          </p:cNvSpPr>
          <p:nvPr>
            <p:ph type="body" idx="1"/>
          </p:nvPr>
        </p:nvSpPr>
        <p:spPr/>
        <p:txBody>
          <a:bodyPr/>
          <a:p>
            <a:endParaRPr dirty="0" lang="en-US"/>
          </a:p>
        </p:txBody>
      </p:sp>
      <p:sp>
        <p:nvSpPr>
          <p:cNvPr id="1048797" name="Slide Number Placeholder 3"/>
          <p:cNvSpPr>
            <a:spLocks noGrp="1"/>
          </p:cNvSpPr>
          <p:nvPr>
            <p:ph type="sldNum" sz="quarter" idx="10"/>
          </p:nvPr>
        </p:nvSpPr>
        <p:spPr/>
        <p:txBody>
          <a:bodyPr/>
          <a:p>
            <a:fld id="{F7021451-1387-4CA6-816F-3879F97B5CBC}" type="slidenum">
              <a:rPr lang="en-US"/>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92" name=""/>
        <p:cNvGrpSpPr/>
        <p:nvPr/>
      </p:nvGrpSpPr>
      <p:grpSpPr>
        <a:xfrm>
          <a:off x="0" y="0"/>
          <a:ext cx="0" cy="0"/>
          <a:chOff x="0" y="0"/>
          <a:chExt cx="0" cy="0"/>
        </a:xfrm>
      </p:grpSpPr>
      <p:sp>
        <p:nvSpPr>
          <p:cNvPr id="1048803" name="Slide Image Placeholder 1"/>
          <p:cNvSpPr>
            <a:spLocks noChangeAspect="1" noRot="1" noGrp="1"/>
          </p:cNvSpPr>
          <p:nvPr>
            <p:ph type="sldImg"/>
          </p:nvPr>
        </p:nvSpPr>
        <p:spPr/>
      </p:sp>
      <p:sp>
        <p:nvSpPr>
          <p:cNvPr id="1048804" name="Notes Placeholder 2"/>
          <p:cNvSpPr>
            <a:spLocks noGrp="1"/>
          </p:cNvSpPr>
          <p:nvPr>
            <p:ph type="body" idx="1"/>
          </p:nvPr>
        </p:nvSpPr>
        <p:spPr/>
        <p:txBody>
          <a:bodyPr/>
          <a:p>
            <a:endParaRPr dirty="0" lang="en-US"/>
          </a:p>
        </p:txBody>
      </p:sp>
      <p:sp>
        <p:nvSpPr>
          <p:cNvPr id="1048805" name="Slide Number Placeholder 3"/>
          <p:cNvSpPr>
            <a:spLocks noGrp="1"/>
          </p:cNvSpPr>
          <p:nvPr>
            <p:ph type="sldNum" sz="quarter" idx="10"/>
          </p:nvPr>
        </p:nvSpPr>
        <p:spPr/>
        <p:txBody>
          <a:bodyPr/>
          <a:p>
            <a:fld id="{F7021451-1387-4CA6-816F-3879F97B5CBC}"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590" name="Slide Image Placeholder 1"/>
          <p:cNvSpPr>
            <a:spLocks noChangeAspect="1" noRot="1" noGrp="1"/>
          </p:cNvSpPr>
          <p:nvPr>
            <p:ph type="sldImg"/>
          </p:nvPr>
        </p:nvSpPr>
        <p:spPr/>
      </p:sp>
      <p:sp>
        <p:nvSpPr>
          <p:cNvPr id="1048591" name="Notes Placeholder 2"/>
          <p:cNvSpPr>
            <a:spLocks noGrp="1"/>
          </p:cNvSpPr>
          <p:nvPr>
            <p:ph type="body" idx="1"/>
          </p:nvPr>
        </p:nvSpPr>
        <p:spPr/>
        <p:txBody>
          <a:bodyPr/>
          <a:p>
            <a:endParaRPr dirty="0" lang="en-US"/>
          </a:p>
        </p:txBody>
      </p:sp>
      <p:sp>
        <p:nvSpPr>
          <p:cNvPr id="1048592" name="Slide Number Placeholder 3"/>
          <p:cNvSpPr>
            <a:spLocks noGrp="1"/>
          </p:cNvSpPr>
          <p:nvPr>
            <p:ph type="sldNum" sz="quarter" idx="10"/>
          </p:nvPr>
        </p:nvSpPr>
        <p:spPr/>
        <p:txBody>
          <a:bodyPr/>
          <a:p>
            <a:fld id="{F7021451-1387-4CA6-816F-3879F97B5CBC}"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95" name=""/>
        <p:cNvGrpSpPr/>
        <p:nvPr/>
      </p:nvGrpSpPr>
      <p:grpSpPr>
        <a:xfrm>
          <a:off x="0" y="0"/>
          <a:ext cx="0" cy="0"/>
          <a:chOff x="0" y="0"/>
          <a:chExt cx="0" cy="0"/>
        </a:xfrm>
      </p:grpSpPr>
      <p:sp>
        <p:nvSpPr>
          <p:cNvPr id="1048811" name="Slide Image Placeholder 1"/>
          <p:cNvSpPr>
            <a:spLocks noChangeAspect="1" noRot="1" noGrp="1"/>
          </p:cNvSpPr>
          <p:nvPr>
            <p:ph type="sldImg"/>
          </p:nvPr>
        </p:nvSpPr>
        <p:spPr/>
      </p:sp>
      <p:sp>
        <p:nvSpPr>
          <p:cNvPr id="1048812" name="Notes Placeholder 2"/>
          <p:cNvSpPr>
            <a:spLocks noGrp="1"/>
          </p:cNvSpPr>
          <p:nvPr>
            <p:ph type="body" idx="1"/>
          </p:nvPr>
        </p:nvSpPr>
        <p:spPr/>
        <p:txBody>
          <a:bodyPr/>
          <a:p>
            <a:endParaRPr dirty="0" lang="en-US"/>
          </a:p>
        </p:txBody>
      </p:sp>
      <p:sp>
        <p:nvSpPr>
          <p:cNvPr id="1048813" name="Slide Number Placeholder 3"/>
          <p:cNvSpPr>
            <a:spLocks noGrp="1"/>
          </p:cNvSpPr>
          <p:nvPr>
            <p:ph type="sldNum" sz="quarter" idx="10"/>
          </p:nvPr>
        </p:nvSpPr>
        <p:spPr/>
        <p:txBody>
          <a:bodyPr/>
          <a:p>
            <a:fld id="{F7021451-1387-4CA6-816F-3879F97B5CBC}"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98" name=""/>
        <p:cNvGrpSpPr/>
        <p:nvPr/>
      </p:nvGrpSpPr>
      <p:grpSpPr>
        <a:xfrm>
          <a:off x="0" y="0"/>
          <a:ext cx="0" cy="0"/>
          <a:chOff x="0" y="0"/>
          <a:chExt cx="0" cy="0"/>
        </a:xfrm>
      </p:grpSpPr>
      <p:sp>
        <p:nvSpPr>
          <p:cNvPr id="1048819" name="Slide Image Placeholder 1"/>
          <p:cNvSpPr>
            <a:spLocks noChangeAspect="1" noRot="1" noGrp="1"/>
          </p:cNvSpPr>
          <p:nvPr>
            <p:ph type="sldImg"/>
          </p:nvPr>
        </p:nvSpPr>
        <p:spPr/>
      </p:sp>
      <p:sp>
        <p:nvSpPr>
          <p:cNvPr id="1048820" name="Notes Placeholder 2"/>
          <p:cNvSpPr>
            <a:spLocks noGrp="1"/>
          </p:cNvSpPr>
          <p:nvPr>
            <p:ph type="body" idx="1"/>
          </p:nvPr>
        </p:nvSpPr>
        <p:spPr/>
        <p:txBody>
          <a:bodyPr/>
          <a:p>
            <a:endParaRPr dirty="0" lang="en-US"/>
          </a:p>
        </p:txBody>
      </p:sp>
      <p:sp>
        <p:nvSpPr>
          <p:cNvPr id="1048821" name="Slide Number Placeholder 3"/>
          <p:cNvSpPr>
            <a:spLocks noGrp="1"/>
          </p:cNvSpPr>
          <p:nvPr>
            <p:ph type="sldNum" sz="quarter" idx="10"/>
          </p:nvPr>
        </p:nvSpPr>
        <p:spPr/>
        <p:txBody>
          <a:bodyPr/>
          <a:p>
            <a:fld id="{F7021451-1387-4CA6-816F-3879F97B5CBC}"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01" name=""/>
        <p:cNvGrpSpPr/>
        <p:nvPr/>
      </p:nvGrpSpPr>
      <p:grpSpPr>
        <a:xfrm>
          <a:off x="0" y="0"/>
          <a:ext cx="0" cy="0"/>
          <a:chOff x="0" y="0"/>
          <a:chExt cx="0" cy="0"/>
        </a:xfrm>
      </p:grpSpPr>
      <p:sp>
        <p:nvSpPr>
          <p:cNvPr id="1048827" name="Slide Image Placeholder 1"/>
          <p:cNvSpPr>
            <a:spLocks noChangeAspect="1" noRot="1" noGrp="1"/>
          </p:cNvSpPr>
          <p:nvPr>
            <p:ph type="sldImg"/>
          </p:nvPr>
        </p:nvSpPr>
        <p:spPr/>
      </p:sp>
      <p:sp>
        <p:nvSpPr>
          <p:cNvPr id="1048828" name="Notes Placeholder 2"/>
          <p:cNvSpPr>
            <a:spLocks noGrp="1"/>
          </p:cNvSpPr>
          <p:nvPr>
            <p:ph type="body" idx="1"/>
          </p:nvPr>
        </p:nvSpPr>
        <p:spPr/>
        <p:txBody>
          <a:bodyPr/>
          <a:p>
            <a:endParaRPr dirty="0" lang="en-US"/>
          </a:p>
        </p:txBody>
      </p:sp>
      <p:sp>
        <p:nvSpPr>
          <p:cNvPr id="1048829" name="Slide Number Placeholder 3"/>
          <p:cNvSpPr>
            <a:spLocks noGrp="1"/>
          </p:cNvSpPr>
          <p:nvPr>
            <p:ph type="sldNum" sz="quarter" idx="10"/>
          </p:nvPr>
        </p:nvSpPr>
        <p:spPr/>
        <p:txBody>
          <a:bodyPr/>
          <a:p>
            <a:fld id="{F7021451-1387-4CA6-816F-3879F97B5CBC}"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04" name=""/>
        <p:cNvGrpSpPr/>
        <p:nvPr/>
      </p:nvGrpSpPr>
      <p:grpSpPr>
        <a:xfrm>
          <a:off x="0" y="0"/>
          <a:ext cx="0" cy="0"/>
          <a:chOff x="0" y="0"/>
          <a:chExt cx="0" cy="0"/>
        </a:xfrm>
      </p:grpSpPr>
      <p:sp>
        <p:nvSpPr>
          <p:cNvPr id="1048834" name="Slide Image Placeholder 1"/>
          <p:cNvSpPr>
            <a:spLocks noChangeAspect="1" noRot="1" noGrp="1"/>
          </p:cNvSpPr>
          <p:nvPr>
            <p:ph type="sldImg"/>
          </p:nvPr>
        </p:nvSpPr>
        <p:spPr/>
      </p:sp>
      <p:sp>
        <p:nvSpPr>
          <p:cNvPr id="1048835" name="Notes Placeholder 2"/>
          <p:cNvSpPr>
            <a:spLocks noGrp="1"/>
          </p:cNvSpPr>
          <p:nvPr>
            <p:ph type="body" idx="1"/>
          </p:nvPr>
        </p:nvSpPr>
        <p:spPr/>
        <p:txBody>
          <a:bodyPr/>
          <a:p>
            <a:endParaRPr dirty="0" lang="en-US"/>
          </a:p>
        </p:txBody>
      </p:sp>
      <p:sp>
        <p:nvSpPr>
          <p:cNvPr id="1048836" name="Slide Number Placeholder 3"/>
          <p:cNvSpPr>
            <a:spLocks noGrp="1"/>
          </p:cNvSpPr>
          <p:nvPr>
            <p:ph type="sldNum" sz="quarter" idx="10"/>
          </p:nvPr>
        </p:nvSpPr>
        <p:spPr/>
        <p:txBody>
          <a:bodyPr/>
          <a:p>
            <a:fld id="{F7021451-1387-4CA6-816F-3879F97B5CBC}" type="slidenum">
              <a:rPr lang="en-US"/>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07" name=""/>
        <p:cNvGrpSpPr/>
        <p:nvPr/>
      </p:nvGrpSpPr>
      <p:grpSpPr>
        <a:xfrm>
          <a:off x="0" y="0"/>
          <a:ext cx="0" cy="0"/>
          <a:chOff x="0" y="0"/>
          <a:chExt cx="0" cy="0"/>
        </a:xfrm>
      </p:grpSpPr>
      <p:sp>
        <p:nvSpPr>
          <p:cNvPr id="1048842" name="Slide Image Placeholder 1"/>
          <p:cNvSpPr>
            <a:spLocks noChangeAspect="1" noRot="1" noGrp="1"/>
          </p:cNvSpPr>
          <p:nvPr>
            <p:ph type="sldImg"/>
          </p:nvPr>
        </p:nvSpPr>
        <p:spPr/>
      </p:sp>
      <p:sp>
        <p:nvSpPr>
          <p:cNvPr id="1048843" name="Notes Placeholder 2"/>
          <p:cNvSpPr>
            <a:spLocks noGrp="1"/>
          </p:cNvSpPr>
          <p:nvPr>
            <p:ph type="body" idx="1"/>
          </p:nvPr>
        </p:nvSpPr>
        <p:spPr/>
        <p:txBody>
          <a:bodyPr/>
          <a:p>
            <a:endParaRPr dirty="0" lang="en-US"/>
          </a:p>
        </p:txBody>
      </p:sp>
      <p:sp>
        <p:nvSpPr>
          <p:cNvPr id="1048844" name="Slide Number Placeholder 3"/>
          <p:cNvSpPr>
            <a:spLocks noGrp="1"/>
          </p:cNvSpPr>
          <p:nvPr>
            <p:ph type="sldNum" sz="quarter" idx="10"/>
          </p:nvPr>
        </p:nvSpPr>
        <p:spPr/>
        <p:txBody>
          <a:bodyPr/>
          <a:p>
            <a:fld id="{F7021451-1387-4CA6-816F-3879F97B5CBC}" type="slidenum">
              <a:rPr lang="en-US"/>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10" name=""/>
        <p:cNvGrpSpPr/>
        <p:nvPr/>
      </p:nvGrpSpPr>
      <p:grpSpPr>
        <a:xfrm>
          <a:off x="0" y="0"/>
          <a:ext cx="0" cy="0"/>
          <a:chOff x="0" y="0"/>
          <a:chExt cx="0" cy="0"/>
        </a:xfrm>
      </p:grpSpPr>
      <p:sp>
        <p:nvSpPr>
          <p:cNvPr id="1048850" name="Slide Image Placeholder 1"/>
          <p:cNvSpPr>
            <a:spLocks noChangeAspect="1" noRot="1" noGrp="1"/>
          </p:cNvSpPr>
          <p:nvPr>
            <p:ph type="sldImg"/>
          </p:nvPr>
        </p:nvSpPr>
        <p:spPr/>
      </p:sp>
      <p:sp>
        <p:nvSpPr>
          <p:cNvPr id="1048851" name="Notes Placeholder 2"/>
          <p:cNvSpPr>
            <a:spLocks noGrp="1"/>
          </p:cNvSpPr>
          <p:nvPr>
            <p:ph type="body" idx="1"/>
          </p:nvPr>
        </p:nvSpPr>
        <p:spPr/>
        <p:txBody>
          <a:bodyPr/>
          <a:p>
            <a:endParaRPr dirty="0" lang="en-US"/>
          </a:p>
        </p:txBody>
      </p:sp>
      <p:sp>
        <p:nvSpPr>
          <p:cNvPr id="1048852" name="Slide Number Placeholder 3"/>
          <p:cNvSpPr>
            <a:spLocks noGrp="1"/>
          </p:cNvSpPr>
          <p:nvPr>
            <p:ph type="sldNum" sz="quarter" idx="10"/>
          </p:nvPr>
        </p:nvSpPr>
        <p:spPr/>
        <p:txBody>
          <a:bodyPr/>
          <a:p>
            <a:fld id="{F7021451-1387-4CA6-816F-3879F97B5CBC}" type="slidenum">
              <a:rPr lang="en-US"/>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13" name=""/>
        <p:cNvGrpSpPr/>
        <p:nvPr/>
      </p:nvGrpSpPr>
      <p:grpSpPr>
        <a:xfrm>
          <a:off x="0" y="0"/>
          <a:ext cx="0" cy="0"/>
          <a:chOff x="0" y="0"/>
          <a:chExt cx="0" cy="0"/>
        </a:xfrm>
      </p:grpSpPr>
      <p:sp>
        <p:nvSpPr>
          <p:cNvPr id="1048858" name="Slide Image Placeholder 1"/>
          <p:cNvSpPr>
            <a:spLocks noChangeAspect="1" noRot="1" noGrp="1"/>
          </p:cNvSpPr>
          <p:nvPr>
            <p:ph type="sldImg"/>
          </p:nvPr>
        </p:nvSpPr>
        <p:spPr/>
      </p:sp>
      <p:sp>
        <p:nvSpPr>
          <p:cNvPr id="1048859" name="Notes Placeholder 2"/>
          <p:cNvSpPr>
            <a:spLocks noGrp="1"/>
          </p:cNvSpPr>
          <p:nvPr>
            <p:ph type="body" idx="1"/>
          </p:nvPr>
        </p:nvSpPr>
        <p:spPr/>
        <p:txBody>
          <a:bodyPr/>
          <a:p>
            <a:endParaRPr dirty="0" lang="en-US"/>
          </a:p>
        </p:txBody>
      </p:sp>
      <p:sp>
        <p:nvSpPr>
          <p:cNvPr id="1048860" name="Slide Number Placeholder 3"/>
          <p:cNvSpPr>
            <a:spLocks noGrp="1"/>
          </p:cNvSpPr>
          <p:nvPr>
            <p:ph type="sldNum" sz="quarter" idx="10"/>
          </p:nvPr>
        </p:nvSpPr>
        <p:spPr/>
        <p:txBody>
          <a:bodyPr/>
          <a:p>
            <a:fld id="{F7021451-1387-4CA6-816F-3879F97B5CBC}" type="slidenum">
              <a:rPr lang="en-US"/>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16" name=""/>
        <p:cNvGrpSpPr/>
        <p:nvPr/>
      </p:nvGrpSpPr>
      <p:grpSpPr>
        <a:xfrm>
          <a:off x="0" y="0"/>
          <a:ext cx="0" cy="0"/>
          <a:chOff x="0" y="0"/>
          <a:chExt cx="0" cy="0"/>
        </a:xfrm>
      </p:grpSpPr>
      <p:sp>
        <p:nvSpPr>
          <p:cNvPr id="1048866" name="Slide Image Placeholder 1"/>
          <p:cNvSpPr>
            <a:spLocks noChangeAspect="1" noRot="1" noGrp="1"/>
          </p:cNvSpPr>
          <p:nvPr>
            <p:ph type="sldImg"/>
          </p:nvPr>
        </p:nvSpPr>
        <p:spPr/>
      </p:sp>
      <p:sp>
        <p:nvSpPr>
          <p:cNvPr id="1048867" name="Notes Placeholder 2"/>
          <p:cNvSpPr>
            <a:spLocks noGrp="1"/>
          </p:cNvSpPr>
          <p:nvPr>
            <p:ph type="body" idx="1"/>
          </p:nvPr>
        </p:nvSpPr>
        <p:spPr/>
        <p:txBody>
          <a:bodyPr/>
          <a:p>
            <a:endParaRPr dirty="0" lang="en-US"/>
          </a:p>
        </p:txBody>
      </p:sp>
      <p:sp>
        <p:nvSpPr>
          <p:cNvPr id="1048868" name="Slide Number Placeholder 3"/>
          <p:cNvSpPr>
            <a:spLocks noGrp="1"/>
          </p:cNvSpPr>
          <p:nvPr>
            <p:ph type="sldNum" sz="quarter" idx="10"/>
          </p:nvPr>
        </p:nvSpPr>
        <p:spPr/>
        <p:txBody>
          <a:bodyPr/>
          <a:p>
            <a:fld id="{F7021451-1387-4CA6-816F-3879F97B5CBC}" type="slidenum">
              <a:rPr lang="en-US"/>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19" name=""/>
        <p:cNvGrpSpPr/>
        <p:nvPr/>
      </p:nvGrpSpPr>
      <p:grpSpPr>
        <a:xfrm>
          <a:off x="0" y="0"/>
          <a:ext cx="0" cy="0"/>
          <a:chOff x="0" y="0"/>
          <a:chExt cx="0" cy="0"/>
        </a:xfrm>
      </p:grpSpPr>
      <p:sp>
        <p:nvSpPr>
          <p:cNvPr id="1048893" name="Slide Image Placeholder 1"/>
          <p:cNvSpPr>
            <a:spLocks noChangeAspect="1" noRot="1" noGrp="1"/>
          </p:cNvSpPr>
          <p:nvPr>
            <p:ph type="sldImg"/>
          </p:nvPr>
        </p:nvSpPr>
        <p:spPr/>
      </p:sp>
      <p:sp>
        <p:nvSpPr>
          <p:cNvPr id="1048894" name="Notes Placeholder 2"/>
          <p:cNvSpPr>
            <a:spLocks noGrp="1"/>
          </p:cNvSpPr>
          <p:nvPr>
            <p:ph type="body" idx="1"/>
          </p:nvPr>
        </p:nvSpPr>
        <p:spPr/>
        <p:txBody>
          <a:bodyPr/>
          <a:p>
            <a:endParaRPr dirty="0" lang="en-US"/>
          </a:p>
        </p:txBody>
      </p:sp>
      <p:sp>
        <p:nvSpPr>
          <p:cNvPr id="1048895" name="Slide Number Placeholder 3"/>
          <p:cNvSpPr>
            <a:spLocks noGrp="1"/>
          </p:cNvSpPr>
          <p:nvPr>
            <p:ph type="sldNum" sz="quarter" idx="10"/>
          </p:nvPr>
        </p:nvSpPr>
        <p:spPr/>
        <p:txBody>
          <a:bodyPr/>
          <a:p>
            <a:fld id="{F7021451-1387-4CA6-816F-3879F97B5CBC}" type="slidenum">
              <a:rPr lang="en-US"/>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22" name=""/>
        <p:cNvGrpSpPr/>
        <p:nvPr/>
      </p:nvGrpSpPr>
      <p:grpSpPr>
        <a:xfrm>
          <a:off x="0" y="0"/>
          <a:ext cx="0" cy="0"/>
          <a:chOff x="0" y="0"/>
          <a:chExt cx="0" cy="0"/>
        </a:xfrm>
      </p:grpSpPr>
      <p:sp>
        <p:nvSpPr>
          <p:cNvPr id="1048902" name="Slide Image Placeholder 1"/>
          <p:cNvSpPr>
            <a:spLocks noChangeAspect="1" noRot="1" noGrp="1"/>
          </p:cNvSpPr>
          <p:nvPr>
            <p:ph type="sldImg"/>
          </p:nvPr>
        </p:nvSpPr>
        <p:spPr/>
      </p:sp>
      <p:sp>
        <p:nvSpPr>
          <p:cNvPr id="1048903" name="Notes Placeholder 2"/>
          <p:cNvSpPr>
            <a:spLocks noGrp="1"/>
          </p:cNvSpPr>
          <p:nvPr>
            <p:ph type="body" idx="1"/>
          </p:nvPr>
        </p:nvSpPr>
        <p:spPr/>
        <p:txBody>
          <a:bodyPr/>
          <a:p>
            <a:endParaRPr dirty="0" lang="en-US"/>
          </a:p>
        </p:txBody>
      </p:sp>
      <p:sp>
        <p:nvSpPr>
          <p:cNvPr id="1048904" name="Slide Number Placeholder 3"/>
          <p:cNvSpPr>
            <a:spLocks noGrp="1"/>
          </p:cNvSpPr>
          <p:nvPr>
            <p:ph type="sldNum" sz="quarter" idx="10"/>
          </p:nvPr>
        </p:nvSpPr>
        <p:spPr/>
        <p:txBody>
          <a:bodyPr/>
          <a:p>
            <a:fld id="{F7021451-1387-4CA6-816F-3879F97B5CBC}" type="slidenum">
              <a:rPr lang="en-US"/>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15" name="Slide Image Placeholder 1"/>
          <p:cNvSpPr>
            <a:spLocks noChangeAspect="1" noRot="1" noGrp="1"/>
          </p:cNvSpPr>
          <p:nvPr>
            <p:ph type="sldImg"/>
          </p:nvPr>
        </p:nvSpPr>
        <p:spPr/>
      </p:sp>
      <p:sp>
        <p:nvSpPr>
          <p:cNvPr id="1048616" name="Notes Placeholder 2"/>
          <p:cNvSpPr>
            <a:spLocks noGrp="1"/>
          </p:cNvSpPr>
          <p:nvPr>
            <p:ph type="body" idx="1"/>
          </p:nvPr>
        </p:nvSpPr>
        <p:spPr/>
        <p:txBody>
          <a:bodyPr/>
          <a:p>
            <a:endParaRPr dirty="0" lang="en-US"/>
          </a:p>
        </p:txBody>
      </p:sp>
      <p:sp>
        <p:nvSpPr>
          <p:cNvPr id="1048617" name="Slide Number Placeholder 3"/>
          <p:cNvSpPr>
            <a:spLocks noGrp="1"/>
          </p:cNvSpPr>
          <p:nvPr>
            <p:ph type="sldNum" sz="quarter" idx="10"/>
          </p:nvPr>
        </p:nvSpPr>
        <p:spPr/>
        <p:txBody>
          <a:bodyPr/>
          <a:p>
            <a:fld id="{F7021451-1387-4CA6-816F-3879F97B5CBC}" type="slidenum">
              <a:rPr lang="en-US"/>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25" name=""/>
        <p:cNvGrpSpPr/>
        <p:nvPr/>
      </p:nvGrpSpPr>
      <p:grpSpPr>
        <a:xfrm>
          <a:off x="0" y="0"/>
          <a:ext cx="0" cy="0"/>
          <a:chOff x="0" y="0"/>
          <a:chExt cx="0" cy="0"/>
        </a:xfrm>
      </p:grpSpPr>
      <p:sp>
        <p:nvSpPr>
          <p:cNvPr id="1048913" name="Slide Image Placeholder 1"/>
          <p:cNvSpPr>
            <a:spLocks noChangeAspect="1" noRot="1" noGrp="1"/>
          </p:cNvSpPr>
          <p:nvPr>
            <p:ph type="sldImg"/>
          </p:nvPr>
        </p:nvSpPr>
        <p:spPr/>
      </p:sp>
      <p:sp>
        <p:nvSpPr>
          <p:cNvPr id="1048914" name="Notes Placeholder 2"/>
          <p:cNvSpPr>
            <a:spLocks noGrp="1"/>
          </p:cNvSpPr>
          <p:nvPr>
            <p:ph type="body" idx="1"/>
          </p:nvPr>
        </p:nvSpPr>
        <p:spPr/>
        <p:txBody>
          <a:bodyPr/>
          <a:p>
            <a:endParaRPr dirty="0" lang="en-US"/>
          </a:p>
        </p:txBody>
      </p:sp>
      <p:sp>
        <p:nvSpPr>
          <p:cNvPr id="1048915" name="Slide Number Placeholder 3"/>
          <p:cNvSpPr>
            <a:spLocks noGrp="1"/>
          </p:cNvSpPr>
          <p:nvPr>
            <p:ph type="sldNum" sz="quarter" idx="10"/>
          </p:nvPr>
        </p:nvSpPr>
        <p:spPr/>
        <p:txBody>
          <a:bodyPr/>
          <a:p>
            <a:fld id="{F7021451-1387-4CA6-816F-3879F97B5CBC}" type="slidenum">
              <a:rPr lang="en-US"/>
              <a:t>30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23" name="Slide Image Placeholder 1"/>
          <p:cNvSpPr>
            <a:spLocks noChangeAspect="1" noRot="1" noGrp="1"/>
          </p:cNvSpPr>
          <p:nvPr>
            <p:ph type="sldImg"/>
          </p:nvPr>
        </p:nvSpPr>
        <p:spPr/>
      </p:sp>
      <p:sp>
        <p:nvSpPr>
          <p:cNvPr id="1048624" name="Notes Placeholder 2"/>
          <p:cNvSpPr>
            <a:spLocks noGrp="1"/>
          </p:cNvSpPr>
          <p:nvPr>
            <p:ph type="body" idx="1"/>
          </p:nvPr>
        </p:nvSpPr>
        <p:spPr/>
        <p:txBody>
          <a:bodyPr/>
          <a:p>
            <a:endParaRPr dirty="0" lang="en-US"/>
          </a:p>
        </p:txBody>
      </p:sp>
      <p:sp>
        <p:nvSpPr>
          <p:cNvPr id="1048625" name="Slide Number Placeholder 3"/>
          <p:cNvSpPr>
            <a:spLocks noGrp="1"/>
          </p:cNvSpPr>
          <p:nvPr>
            <p:ph type="sldNum" sz="quarter" idx="10"/>
          </p:nvPr>
        </p:nvSpPr>
        <p:spPr/>
        <p:txBody>
          <a:bodyPr/>
          <a:p>
            <a:fld id="{F7021451-1387-4CA6-816F-3879F97B5CBC}"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34" name="Slide Image Placeholder 1"/>
          <p:cNvSpPr>
            <a:spLocks noChangeAspect="1" noRot="1" noGrp="1"/>
          </p:cNvSpPr>
          <p:nvPr>
            <p:ph type="sldImg"/>
          </p:nvPr>
        </p:nvSpPr>
        <p:spPr/>
      </p:sp>
      <p:sp>
        <p:nvSpPr>
          <p:cNvPr id="1048635" name="Notes Placeholder 2"/>
          <p:cNvSpPr>
            <a:spLocks noGrp="1"/>
          </p:cNvSpPr>
          <p:nvPr>
            <p:ph type="body" idx="1"/>
          </p:nvPr>
        </p:nvSpPr>
        <p:spPr/>
        <p:txBody>
          <a:bodyPr/>
          <a:p>
            <a:endParaRPr dirty="0" lang="en-US"/>
          </a:p>
        </p:txBody>
      </p:sp>
      <p:sp>
        <p:nvSpPr>
          <p:cNvPr id="1048636" name="Slide Number Placeholder 3"/>
          <p:cNvSpPr>
            <a:spLocks noGrp="1"/>
          </p:cNvSpPr>
          <p:nvPr>
            <p:ph type="sldNum" sz="quarter" idx="10"/>
          </p:nvPr>
        </p:nvSpPr>
        <p:spPr/>
        <p:txBody>
          <a:bodyPr/>
          <a:p>
            <a:fld id="{F7021451-1387-4CA6-816F-3879F97B5CBC}" type="slidenum">
              <a:rPr lang="en-US"/>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44" name="Slide Image Placeholder 1"/>
          <p:cNvSpPr>
            <a:spLocks noChangeAspect="1" noRot="1" noGrp="1"/>
          </p:cNvSpPr>
          <p:nvPr>
            <p:ph type="sldImg"/>
          </p:nvPr>
        </p:nvSpPr>
        <p:spPr/>
      </p:sp>
      <p:sp>
        <p:nvSpPr>
          <p:cNvPr id="1048645" name="Notes Placeholder 2"/>
          <p:cNvSpPr>
            <a:spLocks noGrp="1"/>
          </p:cNvSpPr>
          <p:nvPr>
            <p:ph type="body" idx="1"/>
          </p:nvPr>
        </p:nvSpPr>
        <p:spPr/>
        <p:txBody>
          <a:bodyPr/>
          <a:p>
            <a:endParaRPr dirty="0" lang="en-US"/>
          </a:p>
        </p:txBody>
      </p:sp>
      <p:sp>
        <p:nvSpPr>
          <p:cNvPr id="1048646" name="Slide Number Placeholder 3"/>
          <p:cNvSpPr>
            <a:spLocks noGrp="1"/>
          </p:cNvSpPr>
          <p:nvPr>
            <p:ph type="sldNum" sz="quarter" idx="10"/>
          </p:nvPr>
        </p:nvSpPr>
        <p:spPr/>
        <p:txBody>
          <a:bodyPr/>
          <a:p>
            <a:fld id="{F7021451-1387-4CA6-816F-3879F97B5CBC}"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52" name="Slide Image Placeholder 1"/>
          <p:cNvSpPr>
            <a:spLocks noChangeAspect="1" noRot="1" noGrp="1"/>
          </p:cNvSpPr>
          <p:nvPr>
            <p:ph type="sldImg"/>
          </p:nvPr>
        </p:nvSpPr>
        <p:spPr/>
      </p:sp>
      <p:sp>
        <p:nvSpPr>
          <p:cNvPr id="1048653" name="Notes Placeholder 2"/>
          <p:cNvSpPr>
            <a:spLocks noGrp="1"/>
          </p:cNvSpPr>
          <p:nvPr>
            <p:ph type="body" idx="1"/>
          </p:nvPr>
        </p:nvSpPr>
        <p:spPr/>
        <p:txBody>
          <a:bodyPr/>
          <a:p>
            <a:endParaRPr dirty="0" lang="en-US"/>
          </a:p>
        </p:txBody>
      </p:sp>
      <p:sp>
        <p:nvSpPr>
          <p:cNvPr id="1048654" name="Slide Number Placeholder 3"/>
          <p:cNvSpPr>
            <a:spLocks noGrp="1"/>
          </p:cNvSpPr>
          <p:nvPr>
            <p:ph type="sldNum" sz="quarter" idx="10"/>
          </p:nvPr>
        </p:nvSpPr>
        <p:spPr/>
        <p:txBody>
          <a:bodyPr/>
          <a:p>
            <a:fld id="{F7021451-1387-4CA6-816F-3879F97B5CBC}"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67" name="Slide Image Placeholder 1"/>
          <p:cNvSpPr>
            <a:spLocks noChangeAspect="1" noRot="1" noGrp="1"/>
          </p:cNvSpPr>
          <p:nvPr>
            <p:ph type="sldImg"/>
          </p:nvPr>
        </p:nvSpPr>
        <p:spPr/>
      </p:sp>
      <p:sp>
        <p:nvSpPr>
          <p:cNvPr id="1048668" name="Notes Placeholder 2"/>
          <p:cNvSpPr>
            <a:spLocks noGrp="1"/>
          </p:cNvSpPr>
          <p:nvPr>
            <p:ph type="body" idx="1"/>
          </p:nvPr>
        </p:nvSpPr>
        <p:spPr/>
        <p:txBody>
          <a:bodyPr/>
          <a:p>
            <a:endParaRPr dirty="0" lang="en-US"/>
          </a:p>
        </p:txBody>
      </p:sp>
      <p:sp>
        <p:nvSpPr>
          <p:cNvPr id="1048669" name="Slide Number Placeholder 3"/>
          <p:cNvSpPr>
            <a:spLocks noGrp="1"/>
          </p:cNvSpPr>
          <p:nvPr>
            <p:ph type="sldNum" sz="quarter" idx="10"/>
          </p:nvPr>
        </p:nvSpPr>
        <p:spPr/>
        <p:txBody>
          <a:bodyPr/>
          <a:p>
            <a:fld id="{F7021451-1387-4CA6-816F-3879F97B5CBC}"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675" name="Slide Image Placeholder 1"/>
          <p:cNvSpPr>
            <a:spLocks noChangeAspect="1" noRot="1" noGrp="1"/>
          </p:cNvSpPr>
          <p:nvPr>
            <p:ph type="sldImg"/>
          </p:nvPr>
        </p:nvSpPr>
        <p:spPr/>
      </p:sp>
      <p:sp>
        <p:nvSpPr>
          <p:cNvPr id="1048676" name="Notes Placeholder 2"/>
          <p:cNvSpPr>
            <a:spLocks noGrp="1"/>
          </p:cNvSpPr>
          <p:nvPr>
            <p:ph type="body" idx="1"/>
          </p:nvPr>
        </p:nvSpPr>
        <p:spPr/>
        <p:txBody>
          <a:bodyPr/>
          <a:p>
            <a:endParaRPr dirty="0" lang="en-US"/>
          </a:p>
        </p:txBody>
      </p:sp>
      <p:sp>
        <p:nvSpPr>
          <p:cNvPr id="1048677" name="Slide Number Placeholder 3"/>
          <p:cNvSpPr>
            <a:spLocks noGrp="1"/>
          </p:cNvSpPr>
          <p:nvPr>
            <p:ph type="sldNum" sz="quarter" idx="10"/>
          </p:nvPr>
        </p:nvSpPr>
        <p:spPr/>
        <p:txBody>
          <a:bodyPr/>
          <a:p>
            <a:fld id="{F7021451-1387-4CA6-816F-3879F97B5CBC}"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4"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sldLayoutIdLst>
    <p:sldLayoutId id="2147483649" r:id="rId1"/>
  </p:sldLayoutIdLst>
  <p:hf dt="0" ftr="0" hdr="0" sldNum="0"/>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942"/>
        </a:solidFill>
        <a:effectLst/>
      </p:bgPr>
    </p:bg>
    <p:spTree>
      <p:nvGrpSpPr>
        <p:cNvPr id="15" name=""/>
        <p:cNvGrpSpPr/>
        <p:nvPr/>
      </p:nvGrpSpPr>
      <p:grpSpPr>
        <a:xfrm>
          <a:off x="0" y="0"/>
          <a:ext cx="0" cy="0"/>
          <a:chOff x="0" y="0"/>
          <a:chExt cx="0" cy="0"/>
        </a:xfrm>
      </p:grpSpPr>
      <p:sp>
        <p:nvSpPr>
          <p:cNvPr id="1048576" name="Shape 0"/>
          <p:cNvSpPr/>
          <p:nvPr/>
        </p:nvSpPr>
        <p:spPr>
          <a:xfrm>
            <a:off x="0" y="0"/>
            <a:ext cx="12188952" cy="6858000"/>
          </a:xfrm>
          <a:prstGeom prst="rect"/>
          <a:solidFill>
            <a:srgbClr val="0F2942"/>
          </a:solidFill>
        </p:spPr>
      </p:sp>
      <p:sp>
        <p:nvSpPr>
          <p:cNvPr id="1048577" name="Shape 1"/>
          <p:cNvSpPr/>
          <p:nvPr/>
        </p:nvSpPr>
        <p:spPr>
          <a:xfrm>
            <a:off x="8961120" y="-2011680"/>
            <a:ext cx="5486400" cy="5486400"/>
          </a:xfrm>
          <a:prstGeom prst="ellipse"/>
          <a:solidFill>
            <a:srgbClr val="0A1D30"/>
          </a:solidFill>
        </p:spPr>
      </p:sp>
      <p:sp>
        <p:nvSpPr>
          <p:cNvPr id="1048578" name="Shape 2"/>
          <p:cNvSpPr/>
          <p:nvPr/>
        </p:nvSpPr>
        <p:spPr>
          <a:xfrm>
            <a:off x="-2286000" y="4572000"/>
            <a:ext cx="4572000" cy="4572000"/>
          </a:xfrm>
          <a:prstGeom prst="ellipse"/>
          <a:solidFill>
            <a:srgbClr val="0A1D30"/>
          </a:solidFill>
        </p:spPr>
      </p:sp>
      <p:sp>
        <p:nvSpPr>
          <p:cNvPr id="1048579" name="Text 3"/>
          <p:cNvSpPr/>
          <p:nvPr/>
        </p:nvSpPr>
        <p:spPr>
          <a:xfrm>
            <a:off x="822960" y="2331720"/>
            <a:ext cx="10515600" cy="1005840"/>
          </a:xfrm>
          <a:prstGeom prst="rect"/>
          <a:noFill/>
        </p:spPr>
        <p:txBody>
          <a:bodyPr anchor="ctr" bIns="0" lIns="0" rIns="0" rtlCol="0" tIns="0" wrap="square"/>
          <a:p>
            <a:r>
              <a:rPr b="1" dirty="0" sz="4000" lang="en-US">
                <a:solidFill>
                  <a:srgbClr val="FFFFFF"/>
                </a:solidFill>
                <a:latin typeface="Calibri" pitchFamily="34" charset="0"/>
                <a:ea typeface="Calibri" pitchFamily="34" charset="-122"/>
                <a:cs typeface="Calibri" pitchFamily="34" charset="-120"/>
              </a:rPr>
              <a:t>Performance Modeling</a:t>
            </a:r>
            <a:endParaRPr dirty="0" sz="4000" lang="en-US"/>
          </a:p>
        </p:txBody>
      </p:sp>
      <p:sp>
        <p:nvSpPr>
          <p:cNvPr id="1048580" name="Text 4"/>
          <p:cNvSpPr/>
          <p:nvPr/>
        </p:nvSpPr>
        <p:spPr>
          <a:xfrm>
            <a:off x="868680" y="3291840"/>
            <a:ext cx="10058400" cy="548640"/>
          </a:xfrm>
          <a:prstGeom prst="rect"/>
          <a:noFill/>
        </p:spPr>
        <p:txBody>
          <a:bodyPr anchor="ctr" bIns="0" lIns="0" rIns="0" rtlCol="0" tIns="0" wrap="square"/>
          <a:p>
            <a:pPr indent="0" marL="0">
              <a:buNone/>
            </a:pPr>
            <a:r>
              <a:rPr dirty="0" sz="2000" lang="en-US">
                <a:solidFill>
                  <a:srgbClr val="00B8A9"/>
                </a:solidFill>
                <a:latin typeface="Calibri" pitchFamily="34" charset="0"/>
                <a:ea typeface="Calibri" pitchFamily="34" charset="-122"/>
                <a:cs typeface="Calibri" pitchFamily="34" charset="-120"/>
              </a:rPr>
              <a:t>A Complete 9-Lecture Course</a:t>
            </a:r>
            <a:endParaRPr dirty="0" sz="2000" lang="en-US"/>
          </a:p>
        </p:txBody>
      </p:sp>
      <p:sp>
        <p:nvSpPr>
          <p:cNvPr id="1048581" name="Text 5"/>
          <p:cNvSpPr/>
          <p:nvPr/>
        </p:nvSpPr>
        <p:spPr>
          <a:xfrm>
            <a:off x="868680" y="6035040"/>
            <a:ext cx="7315200" cy="365760"/>
          </a:xfrm>
          <a:prstGeom prst="rect"/>
          <a:noFill/>
        </p:spPr>
        <p:txBody>
          <a:bodyPr anchor="ctr" bIns="0" lIns="0" rIns="0" rtlCol="0" tIns="0" wrap="square"/>
          <a:p>
            <a:pPr indent="0" marL="0">
              <a:buNone/>
            </a:pPr>
            <a:r>
              <a:rPr dirty="0" sz="1400" lang="en-US">
                <a:solidFill>
                  <a:srgbClr val="AEB9C4"/>
                </a:solidFill>
                <a:latin typeface="Calibri" pitchFamily="34" charset="0"/>
                <a:ea typeface="Calibri" pitchFamily="34" charset="-122"/>
                <a:cs typeface="Calibri" pitchFamily="34" charset="-120"/>
              </a:rPr>
              <a:t>4th Year — Software Engineering</a:t>
            </a:r>
            <a:endParaRPr dirty="0" sz="1400"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63" name=""/>
        <p:cNvGrpSpPr/>
        <p:nvPr/>
      </p:nvGrpSpPr>
      <p:grpSpPr>
        <a:xfrm>
          <a:off x="0" y="0"/>
          <a:ext cx="0" cy="0"/>
          <a:chOff x="0" y="0"/>
          <a:chExt cx="0" cy="0"/>
        </a:xfrm>
      </p:grpSpPr>
      <p:sp>
        <p:nvSpPr>
          <p:cNvPr id="1048678"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Analytical vs. Simulation vs. Measurement — Trade-offs</a:t>
            </a:r>
            <a:endParaRPr dirty="0" sz="2600" lang="en-US"/>
          </a:p>
        </p:txBody>
      </p:sp>
      <p:sp>
        <p:nvSpPr>
          <p:cNvPr id="1048679" name="Shape 1"/>
          <p:cNvSpPr/>
          <p:nvPr/>
        </p:nvSpPr>
        <p:spPr>
          <a:xfrm>
            <a:off x="566928" y="1005840"/>
            <a:ext cx="411480" cy="45720"/>
          </a:xfrm>
          <a:prstGeom prst="rect"/>
          <a:solidFill>
            <a:srgbClr val="00B8A9"/>
          </a:solidFill>
        </p:spPr>
      </p:sp>
      <p:sp>
        <p:nvSpPr>
          <p:cNvPr id="1048680" name="Shape 2"/>
          <p:cNvSpPr/>
          <p:nvPr/>
        </p:nvSpPr>
        <p:spPr>
          <a:xfrm>
            <a:off x="822960" y="1325880"/>
            <a:ext cx="6949440" cy="1539240"/>
          </a:xfrm>
          <a:prstGeom prst="roundRect">
            <a:avLst>
              <a:gd name="adj" fmla="val 4158"/>
            </a:avLst>
          </a:prstGeom>
          <a:solidFill>
            <a:srgbClr val="00A79A"/>
          </a:solidFill>
        </p:spPr>
      </p:sp>
      <p:sp>
        <p:nvSpPr>
          <p:cNvPr id="1048681" name="Text 3"/>
          <p:cNvSpPr/>
          <p:nvPr/>
        </p:nvSpPr>
        <p:spPr>
          <a:xfrm>
            <a:off x="1051560" y="1325880"/>
            <a:ext cx="6492240" cy="1539240"/>
          </a:xfrm>
          <a:prstGeom prst="rect"/>
          <a:noFill/>
        </p:spPr>
        <p:txBody>
          <a:bodyPr anchor="ctr" bIns="0" lIns="0" rIns="0" rtlCol="0" tIns="0" wrap="square"/>
          <a:p>
            <a:pPr indent="0" marL="0">
              <a:buNone/>
            </a:pPr>
            <a:r>
              <a:rPr b="1" dirty="0" lang="en-US">
                <a:solidFill>
                  <a:srgbClr val="FFFFFF"/>
                </a:solidFill>
                <a:latin typeface="Calibri" pitchFamily="34" charset="0"/>
                <a:ea typeface="Calibri" pitchFamily="34" charset="-122"/>
                <a:cs typeface="Calibri" pitchFamily="34" charset="-120"/>
              </a:rPr>
              <a:t>Analytical Models</a:t>
            </a:r>
            <a:endParaRPr dirty="0" lang="en-US"/>
          </a:p>
        </p:txBody>
      </p:sp>
      <p:sp>
        <p:nvSpPr>
          <p:cNvPr id="1048682" name="Text 4"/>
          <p:cNvSpPr/>
          <p:nvPr/>
        </p:nvSpPr>
        <p:spPr>
          <a:xfrm>
            <a:off x="1051560" y="1325880"/>
            <a:ext cx="6492240" cy="1539240"/>
          </a:xfrm>
          <a:prstGeom prst="rect"/>
          <a:noFill/>
        </p:spPr>
        <p:txBody>
          <a:bodyPr anchor="ctr" bIns="0" lIns="0" rIns="0" rtlCol="0" tIns="0" wrap="square"/>
          <a:p>
            <a:pPr algn="r" indent="0" marL="0">
              <a:buNone/>
            </a:pPr>
            <a:r>
              <a:rPr dirty="0" sz="1600" lang="en-US">
                <a:solidFill>
                  <a:srgbClr val="E4E9EE"/>
                </a:solidFill>
                <a:latin typeface="Calibri" pitchFamily="34" charset="0"/>
                <a:ea typeface="Calibri" pitchFamily="34" charset="-122"/>
                <a:cs typeface="Calibri" pitchFamily="34" charset="-120"/>
              </a:rPr>
              <a:t>Fast, elegant, but limited to simplifying assumptions</a:t>
            </a:r>
            <a:endParaRPr dirty="0" sz="1600" lang="en-US"/>
          </a:p>
        </p:txBody>
      </p:sp>
      <p:sp>
        <p:nvSpPr>
          <p:cNvPr id="1048683" name="Shape 5"/>
          <p:cNvSpPr/>
          <p:nvPr/>
        </p:nvSpPr>
        <p:spPr>
          <a:xfrm>
            <a:off x="822960" y="3002280"/>
            <a:ext cx="6949440" cy="1539240"/>
          </a:xfrm>
          <a:prstGeom prst="roundRect">
            <a:avLst>
              <a:gd name="adj" fmla="val 4158"/>
            </a:avLst>
          </a:prstGeom>
          <a:solidFill>
            <a:srgbClr val="44546A"/>
          </a:solidFill>
        </p:spPr>
      </p:sp>
      <p:sp>
        <p:nvSpPr>
          <p:cNvPr id="1048684" name="Text 6"/>
          <p:cNvSpPr/>
          <p:nvPr/>
        </p:nvSpPr>
        <p:spPr>
          <a:xfrm>
            <a:off x="1051560" y="3002280"/>
            <a:ext cx="6492240" cy="1539240"/>
          </a:xfrm>
          <a:prstGeom prst="rect"/>
          <a:noFill/>
        </p:spPr>
        <p:txBody>
          <a:bodyPr anchor="ctr" bIns="0" lIns="0" rIns="0" rtlCol="0" tIns="0" wrap="square"/>
          <a:p>
            <a:pPr indent="0" marL="0">
              <a:buNone/>
            </a:pPr>
            <a:r>
              <a:rPr b="1" dirty="0" lang="en-US">
                <a:solidFill>
                  <a:srgbClr val="FFFFFF"/>
                </a:solidFill>
                <a:latin typeface="Calibri" pitchFamily="34" charset="0"/>
                <a:ea typeface="Calibri" pitchFamily="34" charset="-122"/>
                <a:cs typeface="Calibri" pitchFamily="34" charset="-120"/>
              </a:rPr>
              <a:t>Simulation Models</a:t>
            </a:r>
            <a:endParaRPr dirty="0" lang="en-US"/>
          </a:p>
        </p:txBody>
      </p:sp>
      <p:sp>
        <p:nvSpPr>
          <p:cNvPr id="1048685" name="Text 7"/>
          <p:cNvSpPr/>
          <p:nvPr/>
        </p:nvSpPr>
        <p:spPr>
          <a:xfrm>
            <a:off x="1051560" y="3002280"/>
            <a:ext cx="6492240" cy="1539240"/>
          </a:xfrm>
          <a:prstGeom prst="rect"/>
          <a:noFill/>
        </p:spPr>
        <p:txBody>
          <a:bodyPr anchor="ctr" bIns="0" lIns="0" rIns="0" rtlCol="0" tIns="0" wrap="square"/>
          <a:p>
            <a:pPr algn="r" indent="0" marL="0">
              <a:buNone/>
            </a:pPr>
            <a:r>
              <a:rPr dirty="0" sz="1600" lang="en-US">
                <a:solidFill>
                  <a:srgbClr val="E4E9EE"/>
                </a:solidFill>
                <a:latin typeface="Calibri" pitchFamily="34" charset="0"/>
                <a:ea typeface="Calibri" pitchFamily="34" charset="-122"/>
                <a:cs typeface="Calibri" pitchFamily="34" charset="-120"/>
              </a:rPr>
              <a:t>Flexible and realistic, but slower and needs </a:t>
            </a:r>
          </a:p>
          <a:p>
            <a:pPr algn="r" indent="0" marL="0">
              <a:buNone/>
            </a:pPr>
            <a:r>
              <a:rPr dirty="0" sz="1600" lang="en-US">
                <a:solidFill>
                  <a:srgbClr val="E4E9EE"/>
                </a:solidFill>
                <a:latin typeface="Calibri" pitchFamily="34" charset="0"/>
                <a:ea typeface="Calibri" pitchFamily="34" charset="-122"/>
                <a:cs typeface="Calibri" pitchFamily="34" charset="-120"/>
              </a:rPr>
              <a:t>careful design</a:t>
            </a:r>
            <a:endParaRPr dirty="0" sz="1600" lang="en-US"/>
          </a:p>
        </p:txBody>
      </p:sp>
      <p:sp>
        <p:nvSpPr>
          <p:cNvPr id="1048686" name="Shape 8"/>
          <p:cNvSpPr/>
          <p:nvPr/>
        </p:nvSpPr>
        <p:spPr>
          <a:xfrm>
            <a:off x="822960" y="4678680"/>
            <a:ext cx="6949440" cy="1539240"/>
          </a:xfrm>
          <a:prstGeom prst="roundRect">
            <a:avLst>
              <a:gd name="adj" fmla="val 4158"/>
            </a:avLst>
          </a:prstGeom>
          <a:solidFill>
            <a:srgbClr val="44546A"/>
          </a:solidFill>
        </p:spPr>
      </p:sp>
      <p:sp>
        <p:nvSpPr>
          <p:cNvPr id="1048687" name="Text 9"/>
          <p:cNvSpPr/>
          <p:nvPr/>
        </p:nvSpPr>
        <p:spPr>
          <a:xfrm>
            <a:off x="1051560" y="4678680"/>
            <a:ext cx="6492240" cy="1539240"/>
          </a:xfrm>
          <a:prstGeom prst="rect"/>
          <a:noFill/>
        </p:spPr>
        <p:txBody>
          <a:bodyPr anchor="ctr" bIns="0" lIns="0" rIns="0" rtlCol="0" tIns="0" wrap="square"/>
          <a:p>
            <a:pPr indent="0" marL="0">
              <a:buNone/>
            </a:pPr>
            <a:r>
              <a:rPr b="1" dirty="0" lang="en-US">
                <a:solidFill>
                  <a:srgbClr val="FFFFFF"/>
                </a:solidFill>
                <a:latin typeface="Calibri" pitchFamily="34" charset="0"/>
                <a:ea typeface="Calibri" pitchFamily="34" charset="-122"/>
                <a:cs typeface="Calibri" pitchFamily="34" charset="-120"/>
              </a:rPr>
              <a:t>Measurement-Based Models</a:t>
            </a:r>
            <a:endParaRPr dirty="0" lang="en-US"/>
          </a:p>
        </p:txBody>
      </p:sp>
      <p:sp>
        <p:nvSpPr>
          <p:cNvPr id="1048688" name="Text 10"/>
          <p:cNvSpPr/>
          <p:nvPr/>
        </p:nvSpPr>
        <p:spPr>
          <a:xfrm>
            <a:off x="1051560" y="4678680"/>
            <a:ext cx="6492240" cy="1539240"/>
          </a:xfrm>
          <a:prstGeom prst="rect"/>
          <a:noFill/>
        </p:spPr>
        <p:txBody>
          <a:bodyPr anchor="ctr" bIns="0" lIns="0" rIns="0" rtlCol="0" tIns="0" wrap="square"/>
          <a:p>
            <a:pPr algn="r" indent="0" marL="0">
              <a:buNone/>
            </a:pPr>
            <a:r>
              <a:rPr dirty="0" sz="1600" lang="en-US">
                <a:solidFill>
                  <a:srgbClr val="E4E9EE"/>
                </a:solidFill>
                <a:latin typeface="Calibri" pitchFamily="34" charset="0"/>
                <a:ea typeface="Calibri" pitchFamily="34" charset="-122"/>
                <a:cs typeface="Calibri" pitchFamily="34" charset="-120"/>
              </a:rPr>
              <a:t>Most accurate for observed conditions,</a:t>
            </a:r>
          </a:p>
          <a:p>
            <a:pPr algn="r" indent="0" marL="0">
              <a:buNone/>
            </a:pPr>
            <a:r>
              <a:rPr dirty="0" sz="1600" lang="en-US">
                <a:solidFill>
                  <a:srgbClr val="E4E9EE"/>
                </a:solidFill>
                <a:latin typeface="Calibri" pitchFamily="34" charset="0"/>
                <a:ea typeface="Calibri" pitchFamily="34" charset="-122"/>
                <a:cs typeface="Calibri" pitchFamily="34" charset="-120"/>
              </a:rPr>
              <a:t> hardest to generalize</a:t>
            </a:r>
            <a:endParaRPr dirty="0" sz="1600" lang="en-US"/>
          </a:p>
        </p:txBody>
      </p:sp>
      <p:sp>
        <p:nvSpPr>
          <p:cNvPr id="1048689" name="Shape 11"/>
          <p:cNvSpPr/>
          <p:nvPr/>
        </p:nvSpPr>
        <p:spPr>
          <a:xfrm>
            <a:off x="8001000" y="1325880"/>
            <a:ext cx="3566160" cy="4892040"/>
          </a:xfrm>
          <a:prstGeom prst="roundRect">
            <a:avLst>
              <a:gd name="adj" fmla="val 2564"/>
            </a:avLst>
          </a:prstGeom>
          <a:solidFill>
            <a:srgbClr val="EAF6F5"/>
          </a:solidFill>
        </p:spPr>
      </p:sp>
      <p:sp>
        <p:nvSpPr>
          <p:cNvPr id="1048690" name="Text 12"/>
          <p:cNvSpPr/>
          <p:nvPr/>
        </p:nvSpPr>
        <p:spPr>
          <a:xfrm>
            <a:off x="8183880" y="1481328"/>
            <a:ext cx="3200400" cy="365760"/>
          </a:xfrm>
          <a:prstGeom prst="rect"/>
          <a:noFill/>
        </p:spPr>
        <p:txBody>
          <a:bodyPr anchor="ctr" bIns="0" lIns="0" rIns="0" rtlCol="0" tIns="0" wrap="square"/>
          <a:p>
            <a:pPr indent="0" marL="0">
              <a:buNone/>
            </a:pPr>
            <a:r>
              <a:rPr b="1" dirty="0" sz="2000" lang="en-US">
                <a:solidFill>
                  <a:srgbClr val="00B8A9"/>
                </a:solidFill>
                <a:latin typeface="Calibri" pitchFamily="34" charset="0"/>
                <a:ea typeface="Calibri" pitchFamily="34" charset="-122"/>
                <a:cs typeface="Calibri" pitchFamily="34" charset="-120"/>
              </a:rPr>
              <a:t>No Single Winner</a:t>
            </a:r>
            <a:endParaRPr dirty="0" sz="2000" lang="en-US"/>
          </a:p>
        </p:txBody>
      </p:sp>
      <p:sp>
        <p:nvSpPr>
          <p:cNvPr id="1048691" name="Text 13"/>
          <p:cNvSpPr/>
          <p:nvPr/>
        </p:nvSpPr>
        <p:spPr>
          <a:xfrm>
            <a:off x="8183880" y="1874520"/>
            <a:ext cx="3200400" cy="4206240"/>
          </a:xfrm>
          <a:prstGeom prst="rect"/>
          <a:noFill/>
        </p:spPr>
        <p:txBody>
          <a:bodyPr anchor="t" bIns="0" lIns="0" rIns="0" rtlCol="0" tIns="0" wrap="square"/>
          <a:p>
            <a:pPr indent="0" marL="0">
              <a:lnSpc>
                <a:spcPct val="125000"/>
              </a:lnSpc>
              <a:buNone/>
            </a:pPr>
            <a:r>
              <a:rPr dirty="0" sz="2000" lang="en-US">
                <a:solidFill>
                  <a:srgbClr val="33394A"/>
                </a:solidFill>
                <a:latin typeface="Calibri" pitchFamily="34" charset="0"/>
                <a:ea typeface="Calibri" pitchFamily="34" charset="-122"/>
                <a:cs typeface="Calibri" pitchFamily="34" charset="-120"/>
              </a:rPr>
              <a:t>Experienced performance engineers move fluidly between all three: use an analytical model for a fast first estimate, a simulation to explore complex scenarios, and real measurements to calibrate and validate both.</a:t>
            </a:r>
            <a:endParaRPr dirty="0" sz="2000" lang="en-US"/>
          </a:p>
        </p:txBody>
      </p:sp>
      <p:sp>
        <p:nvSpPr>
          <p:cNvPr id="1048692" name="Text 14"/>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93" name="Text 15"/>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10</a:t>
            </a:r>
            <a:endParaRPr dirty="0" sz="900"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66" name=""/>
        <p:cNvGrpSpPr/>
        <p:nvPr/>
      </p:nvGrpSpPr>
      <p:grpSpPr>
        <a:xfrm>
          <a:off x="0" y="0"/>
          <a:ext cx="0" cy="0"/>
          <a:chOff x="0" y="0"/>
          <a:chExt cx="0" cy="0"/>
        </a:xfrm>
      </p:grpSpPr>
      <p:sp>
        <p:nvSpPr>
          <p:cNvPr id="1048697"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Key Performance Metrics — A First Look</a:t>
            </a:r>
            <a:endParaRPr dirty="0" sz="2600" lang="en-US"/>
          </a:p>
        </p:txBody>
      </p:sp>
      <p:sp>
        <p:nvSpPr>
          <p:cNvPr id="1048698" name="Shape 1"/>
          <p:cNvSpPr/>
          <p:nvPr/>
        </p:nvSpPr>
        <p:spPr>
          <a:xfrm>
            <a:off x="566928" y="1005840"/>
            <a:ext cx="411480" cy="45720"/>
          </a:xfrm>
          <a:prstGeom prst="rect"/>
          <a:solidFill>
            <a:srgbClr val="00B8A9"/>
          </a:solidFill>
        </p:spPr>
      </p:sp>
      <p:sp>
        <p:nvSpPr>
          <p:cNvPr id="1048699"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Response Time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The time from when a request is submitted to when its result is received</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Throughput</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The rate at which requests are completed (e.g., transactions per second)</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Utilization</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The fraction of time a resource (CPU, disk, network) is busy serving requests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These three metrics are deeply related to each other — Lecture 2 defines them formally and shows how they interact</a:t>
            </a:r>
            <a:endParaRPr dirty="0" sz="2800" lang="en-US"/>
          </a:p>
        </p:txBody>
      </p:sp>
      <p:sp>
        <p:nvSpPr>
          <p:cNvPr id="1048700"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01"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11</a:t>
            </a:r>
            <a:endParaRPr dirty="0" sz="900"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69" name=""/>
        <p:cNvGrpSpPr/>
        <p:nvPr/>
      </p:nvGrpSpPr>
      <p:grpSpPr>
        <a:xfrm>
          <a:off x="0" y="0"/>
          <a:ext cx="0" cy="0"/>
          <a:chOff x="0" y="0"/>
          <a:chExt cx="0" cy="0"/>
        </a:xfrm>
      </p:grpSpPr>
      <p:sp>
        <p:nvSpPr>
          <p:cNvPr id="1048705"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The Performance Engineering Lifecycle</a:t>
            </a:r>
            <a:endParaRPr dirty="0" sz="2600" lang="en-US"/>
          </a:p>
        </p:txBody>
      </p:sp>
      <p:sp>
        <p:nvSpPr>
          <p:cNvPr id="1048706" name="Shape 1"/>
          <p:cNvSpPr/>
          <p:nvPr/>
        </p:nvSpPr>
        <p:spPr>
          <a:xfrm>
            <a:off x="566928" y="1005840"/>
            <a:ext cx="411480" cy="45720"/>
          </a:xfrm>
          <a:prstGeom prst="rect"/>
          <a:solidFill>
            <a:srgbClr val="00B8A9"/>
          </a:solidFill>
        </p:spPr>
      </p:sp>
      <p:sp>
        <p:nvSpPr>
          <p:cNvPr id="1048707" name="Shape 2"/>
          <p:cNvSpPr/>
          <p:nvPr/>
        </p:nvSpPr>
        <p:spPr>
          <a:xfrm>
            <a:off x="594360" y="2377440"/>
            <a:ext cx="1920240" cy="2377440"/>
          </a:xfrm>
          <a:prstGeom prst="roundRect">
            <a:avLst>
              <a:gd name="adj" fmla="val 4286"/>
            </a:avLst>
          </a:prstGeom>
          <a:solidFill>
            <a:srgbClr val="0F2942"/>
          </a:solidFill>
        </p:spPr>
      </p:sp>
      <p:sp>
        <p:nvSpPr>
          <p:cNvPr id="1048708" name="Shape 3"/>
          <p:cNvSpPr/>
          <p:nvPr/>
        </p:nvSpPr>
        <p:spPr>
          <a:xfrm>
            <a:off x="1298448" y="2103120"/>
            <a:ext cx="512064" cy="512064"/>
          </a:xfrm>
          <a:prstGeom prst="ellipse"/>
          <a:solidFill>
            <a:srgbClr val="00B8A9"/>
          </a:solidFill>
          <a:ln w="25400">
            <a:solidFill>
              <a:srgbClr val="FFFFFF"/>
            </a:solidFill>
            <a:prstDash val="solid"/>
          </a:ln>
        </p:spPr>
      </p:sp>
      <p:sp>
        <p:nvSpPr>
          <p:cNvPr id="1048709" name="Text 4"/>
          <p:cNvSpPr/>
          <p:nvPr/>
        </p:nvSpPr>
        <p:spPr>
          <a:xfrm>
            <a:off x="1298448" y="2103120"/>
            <a:ext cx="512064" cy="512064"/>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1</a:t>
            </a:r>
            <a:endParaRPr dirty="0" sz="1500" lang="en-US"/>
          </a:p>
        </p:txBody>
      </p:sp>
      <p:sp>
        <p:nvSpPr>
          <p:cNvPr id="1048710" name="Text 5"/>
          <p:cNvSpPr/>
          <p:nvPr/>
        </p:nvSpPr>
        <p:spPr>
          <a:xfrm>
            <a:off x="731520" y="2697480"/>
            <a:ext cx="1645920" cy="548640"/>
          </a:xfrm>
          <a:prstGeom prst="rect"/>
          <a:noFill/>
        </p:spPr>
        <p:txBody>
          <a:bodyPr anchor="t" bIns="0" lIns="0" rIns="0" rtlCol="0" tIns="0" wrap="square"/>
          <a:p>
            <a:pPr algn="ctr" indent="0" marL="0">
              <a:buNone/>
            </a:pPr>
            <a:r>
              <a:rPr b="1" dirty="0" sz="2000" lang="en-US">
                <a:solidFill>
                  <a:srgbClr val="FFFFFF"/>
                </a:solidFill>
                <a:latin typeface="Calibri" pitchFamily="34" charset="0"/>
                <a:ea typeface="Calibri" pitchFamily="34" charset="-122"/>
                <a:cs typeface="Calibri" pitchFamily="34" charset="-120"/>
              </a:rPr>
              <a:t>1. Characterize Workload</a:t>
            </a:r>
            <a:endParaRPr dirty="0" sz="2000" lang="en-US"/>
          </a:p>
        </p:txBody>
      </p:sp>
      <p:sp>
        <p:nvSpPr>
          <p:cNvPr id="1048711" name="Text 6"/>
          <p:cNvSpPr/>
          <p:nvPr/>
        </p:nvSpPr>
        <p:spPr>
          <a:xfrm>
            <a:off x="731520" y="3376750"/>
            <a:ext cx="1645920" cy="1417320"/>
          </a:xfrm>
          <a:prstGeom prst="rect"/>
          <a:noFill/>
        </p:spPr>
        <p:txBody>
          <a:bodyPr anchor="t" bIns="0" lIns="0" rIns="0" rtlCol="0" tIns="0" wrap="square"/>
          <a:p>
            <a:pPr algn="ctr" indent="0" marL="0">
              <a:lnSpc>
                <a:spcPct val="115000"/>
              </a:lnSpc>
              <a:buNone/>
            </a:pPr>
            <a:r>
              <a:rPr dirty="0" lang="en-US">
                <a:solidFill>
                  <a:srgbClr val="D8DEE6"/>
                </a:solidFill>
                <a:latin typeface="Calibri" pitchFamily="34" charset="0"/>
                <a:ea typeface="Calibri" pitchFamily="34" charset="-122"/>
                <a:cs typeface="Calibri" pitchFamily="34" charset="-120"/>
              </a:rPr>
              <a:t>Understand the request mix, arrival patterns, and user behavior.</a:t>
            </a:r>
            <a:endParaRPr dirty="0" lang="en-US"/>
          </a:p>
        </p:txBody>
      </p:sp>
      <p:sp>
        <p:nvSpPr>
          <p:cNvPr id="1048712" name="Text 7"/>
          <p:cNvSpPr/>
          <p:nvPr/>
        </p:nvSpPr>
        <p:spPr>
          <a:xfrm>
            <a:off x="2514600" y="3246120"/>
            <a:ext cx="320040" cy="640080"/>
          </a:xfrm>
          <a:prstGeom prst="rect"/>
          <a:noFill/>
        </p:spPr>
        <p:txBody>
          <a:bodyPr anchor="ctr" bIns="0" lIns="0" rIns="0" rtlCol="0" tIns="0" wrap="square"/>
          <a:p>
            <a:pPr algn="ctr" indent="0" marL="0">
              <a:buNone/>
            </a:pPr>
            <a:r>
              <a:rPr b="1" dirty="0" sz="2200" lang="en-US">
                <a:solidFill>
                  <a:srgbClr val="00B8A9"/>
                </a:solidFill>
                <a:latin typeface="Calibri" pitchFamily="34" charset="0"/>
                <a:ea typeface="Calibri" pitchFamily="34" charset="-122"/>
                <a:cs typeface="Calibri" pitchFamily="34" charset="-120"/>
              </a:rPr>
              <a:t>→</a:t>
            </a:r>
            <a:endParaRPr dirty="0" sz="2200" lang="en-US"/>
          </a:p>
        </p:txBody>
      </p:sp>
      <p:sp>
        <p:nvSpPr>
          <p:cNvPr id="1048713" name="Shape 8"/>
          <p:cNvSpPr/>
          <p:nvPr/>
        </p:nvSpPr>
        <p:spPr>
          <a:xfrm>
            <a:off x="2834640" y="2377440"/>
            <a:ext cx="1920240" cy="2377440"/>
          </a:xfrm>
          <a:prstGeom prst="roundRect">
            <a:avLst>
              <a:gd name="adj" fmla="val 4286"/>
            </a:avLst>
          </a:prstGeom>
          <a:solidFill>
            <a:srgbClr val="44546A"/>
          </a:solidFill>
        </p:spPr>
      </p:sp>
      <p:sp>
        <p:nvSpPr>
          <p:cNvPr id="1048714" name="Shape 9"/>
          <p:cNvSpPr/>
          <p:nvPr/>
        </p:nvSpPr>
        <p:spPr>
          <a:xfrm>
            <a:off x="3538728" y="2103120"/>
            <a:ext cx="512064" cy="512064"/>
          </a:xfrm>
          <a:prstGeom prst="ellipse"/>
          <a:solidFill>
            <a:srgbClr val="00B8A9"/>
          </a:solidFill>
          <a:ln w="25400">
            <a:solidFill>
              <a:srgbClr val="FFFFFF"/>
            </a:solidFill>
            <a:prstDash val="solid"/>
          </a:ln>
        </p:spPr>
      </p:sp>
      <p:sp>
        <p:nvSpPr>
          <p:cNvPr id="1048715" name="Text 10"/>
          <p:cNvSpPr/>
          <p:nvPr/>
        </p:nvSpPr>
        <p:spPr>
          <a:xfrm>
            <a:off x="3538728" y="2103120"/>
            <a:ext cx="512064" cy="512064"/>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2</a:t>
            </a:r>
            <a:endParaRPr dirty="0" sz="1500" lang="en-US"/>
          </a:p>
        </p:txBody>
      </p:sp>
      <p:sp>
        <p:nvSpPr>
          <p:cNvPr id="1048716" name="Text 11"/>
          <p:cNvSpPr/>
          <p:nvPr/>
        </p:nvSpPr>
        <p:spPr>
          <a:xfrm>
            <a:off x="2971800" y="2697480"/>
            <a:ext cx="1645920" cy="548640"/>
          </a:xfrm>
          <a:prstGeom prst="rect"/>
          <a:noFill/>
        </p:spPr>
        <p:txBody>
          <a:bodyPr anchor="t" bIns="0" lIns="0" rIns="0" rtlCol="0" tIns="0" wrap="square"/>
          <a:p>
            <a:pPr algn="ctr" indent="0" marL="0">
              <a:buNone/>
            </a:pPr>
            <a:r>
              <a:rPr b="1" dirty="0" sz="2000" lang="en-US">
                <a:solidFill>
                  <a:srgbClr val="FFFFFF"/>
                </a:solidFill>
                <a:latin typeface="Calibri" pitchFamily="34" charset="0"/>
                <a:ea typeface="Calibri" pitchFamily="34" charset="-122"/>
                <a:cs typeface="Calibri" pitchFamily="34" charset="-120"/>
              </a:rPr>
              <a:t>2. Build a Model</a:t>
            </a:r>
            <a:endParaRPr dirty="0" sz="2000" lang="en-US"/>
          </a:p>
        </p:txBody>
      </p:sp>
      <p:sp>
        <p:nvSpPr>
          <p:cNvPr id="1048717" name="Text 12"/>
          <p:cNvSpPr/>
          <p:nvPr/>
        </p:nvSpPr>
        <p:spPr>
          <a:xfrm>
            <a:off x="2971800" y="3348761"/>
            <a:ext cx="1645920" cy="1417320"/>
          </a:xfrm>
          <a:prstGeom prst="rect"/>
          <a:noFill/>
        </p:spPr>
        <p:txBody>
          <a:bodyPr anchor="t" bIns="0" lIns="0" rIns="0" rtlCol="0" tIns="0" wrap="square"/>
          <a:p>
            <a:pPr algn="ctr" indent="0" marL="0">
              <a:lnSpc>
                <a:spcPct val="115000"/>
              </a:lnSpc>
              <a:buNone/>
            </a:pPr>
            <a:r>
              <a:rPr dirty="0" lang="en-US">
                <a:solidFill>
                  <a:srgbClr val="D8DEE6"/>
                </a:solidFill>
                <a:latin typeface="Calibri" pitchFamily="34" charset="0"/>
                <a:ea typeface="Calibri" pitchFamily="34" charset="-122"/>
                <a:cs typeface="Calibri" pitchFamily="34" charset="-120"/>
              </a:rPr>
              <a:t>Construct an analytical or simulation model of the system.</a:t>
            </a:r>
            <a:endParaRPr dirty="0" lang="en-US"/>
          </a:p>
        </p:txBody>
      </p:sp>
      <p:sp>
        <p:nvSpPr>
          <p:cNvPr id="1048718" name="Text 13"/>
          <p:cNvSpPr/>
          <p:nvPr/>
        </p:nvSpPr>
        <p:spPr>
          <a:xfrm>
            <a:off x="4754880" y="3246120"/>
            <a:ext cx="320040" cy="640080"/>
          </a:xfrm>
          <a:prstGeom prst="rect"/>
          <a:noFill/>
        </p:spPr>
        <p:txBody>
          <a:bodyPr anchor="ctr" bIns="0" lIns="0" rIns="0" rtlCol="0" tIns="0" wrap="square"/>
          <a:p>
            <a:pPr algn="ctr" indent="0" marL="0">
              <a:buNone/>
            </a:pPr>
            <a:r>
              <a:rPr b="1" dirty="0" sz="2200" lang="en-US">
                <a:solidFill>
                  <a:srgbClr val="00B8A9"/>
                </a:solidFill>
                <a:latin typeface="Calibri" pitchFamily="34" charset="0"/>
                <a:ea typeface="Calibri" pitchFamily="34" charset="-122"/>
                <a:cs typeface="Calibri" pitchFamily="34" charset="-120"/>
              </a:rPr>
              <a:t>→</a:t>
            </a:r>
            <a:endParaRPr dirty="0" sz="2200" lang="en-US"/>
          </a:p>
        </p:txBody>
      </p:sp>
      <p:sp>
        <p:nvSpPr>
          <p:cNvPr id="1048719" name="Shape 14"/>
          <p:cNvSpPr/>
          <p:nvPr/>
        </p:nvSpPr>
        <p:spPr>
          <a:xfrm>
            <a:off x="5074920" y="2377440"/>
            <a:ext cx="1920240" cy="2377440"/>
          </a:xfrm>
          <a:prstGeom prst="roundRect">
            <a:avLst>
              <a:gd name="adj" fmla="val 4286"/>
            </a:avLst>
          </a:prstGeom>
          <a:solidFill>
            <a:srgbClr val="0F2942"/>
          </a:solidFill>
        </p:spPr>
      </p:sp>
      <p:sp>
        <p:nvSpPr>
          <p:cNvPr id="1048720" name="Shape 15"/>
          <p:cNvSpPr/>
          <p:nvPr/>
        </p:nvSpPr>
        <p:spPr>
          <a:xfrm>
            <a:off x="5779008" y="2103120"/>
            <a:ext cx="512064" cy="512064"/>
          </a:xfrm>
          <a:prstGeom prst="ellipse"/>
          <a:solidFill>
            <a:srgbClr val="00B8A9"/>
          </a:solidFill>
          <a:ln w="25400">
            <a:solidFill>
              <a:srgbClr val="FFFFFF"/>
            </a:solidFill>
            <a:prstDash val="solid"/>
          </a:ln>
        </p:spPr>
      </p:sp>
      <p:sp>
        <p:nvSpPr>
          <p:cNvPr id="1048721" name="Text 16"/>
          <p:cNvSpPr/>
          <p:nvPr/>
        </p:nvSpPr>
        <p:spPr>
          <a:xfrm>
            <a:off x="5779008" y="2103120"/>
            <a:ext cx="512064" cy="512064"/>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3</a:t>
            </a:r>
            <a:endParaRPr dirty="0" sz="1500" lang="en-US"/>
          </a:p>
        </p:txBody>
      </p:sp>
      <p:sp>
        <p:nvSpPr>
          <p:cNvPr id="1048722" name="Text 17"/>
          <p:cNvSpPr/>
          <p:nvPr/>
        </p:nvSpPr>
        <p:spPr>
          <a:xfrm>
            <a:off x="5212080" y="2697480"/>
            <a:ext cx="1645920" cy="548640"/>
          </a:xfrm>
          <a:prstGeom prst="rect"/>
          <a:noFill/>
        </p:spPr>
        <p:txBody>
          <a:bodyPr anchor="t" bIns="0" lIns="0" rIns="0" rtlCol="0" tIns="0" wrap="square"/>
          <a:p>
            <a:pPr algn="ctr" indent="0" marL="0">
              <a:buNone/>
            </a:pPr>
            <a:r>
              <a:rPr b="1" dirty="0" sz="2000" lang="en-US">
                <a:solidFill>
                  <a:srgbClr val="FFFFFF"/>
                </a:solidFill>
                <a:latin typeface="Calibri" pitchFamily="34" charset="0"/>
                <a:ea typeface="Calibri" pitchFamily="34" charset="-122"/>
                <a:cs typeface="Calibri" pitchFamily="34" charset="-120"/>
              </a:rPr>
              <a:t>3. Validate</a:t>
            </a:r>
            <a:endParaRPr dirty="0" sz="2000" lang="en-US"/>
          </a:p>
        </p:txBody>
      </p:sp>
      <p:sp>
        <p:nvSpPr>
          <p:cNvPr id="1048723" name="Text 18"/>
          <p:cNvSpPr/>
          <p:nvPr/>
        </p:nvSpPr>
        <p:spPr>
          <a:xfrm>
            <a:off x="5212080" y="3246120"/>
            <a:ext cx="1645920" cy="1417320"/>
          </a:xfrm>
          <a:prstGeom prst="rect"/>
          <a:noFill/>
        </p:spPr>
        <p:txBody>
          <a:bodyPr anchor="t" bIns="0" lIns="0" rIns="0" rtlCol="0" tIns="0" wrap="square"/>
          <a:p>
            <a:pPr algn="ctr" indent="0" marL="0">
              <a:lnSpc>
                <a:spcPct val="115000"/>
              </a:lnSpc>
              <a:buNone/>
            </a:pPr>
            <a:r>
              <a:rPr dirty="0" lang="en-US">
                <a:solidFill>
                  <a:srgbClr val="D8DEE6"/>
                </a:solidFill>
                <a:latin typeface="Calibri" pitchFamily="34" charset="0"/>
                <a:ea typeface="Calibri" pitchFamily="34" charset="-122"/>
                <a:cs typeface="Calibri" pitchFamily="34" charset="-120"/>
              </a:rPr>
              <a:t>Compare model predictions against real measurements.</a:t>
            </a:r>
            <a:endParaRPr dirty="0" lang="en-US"/>
          </a:p>
        </p:txBody>
      </p:sp>
      <p:sp>
        <p:nvSpPr>
          <p:cNvPr id="1048724" name="Text 19"/>
          <p:cNvSpPr/>
          <p:nvPr/>
        </p:nvSpPr>
        <p:spPr>
          <a:xfrm>
            <a:off x="6995160" y="3246120"/>
            <a:ext cx="320040" cy="640080"/>
          </a:xfrm>
          <a:prstGeom prst="rect"/>
          <a:noFill/>
        </p:spPr>
        <p:txBody>
          <a:bodyPr anchor="ctr" bIns="0" lIns="0" rIns="0" rtlCol="0" tIns="0" wrap="square"/>
          <a:p>
            <a:pPr algn="ctr" indent="0" marL="0">
              <a:buNone/>
            </a:pPr>
            <a:r>
              <a:rPr b="1" dirty="0" sz="2200" lang="en-US">
                <a:solidFill>
                  <a:srgbClr val="00B8A9"/>
                </a:solidFill>
                <a:latin typeface="Calibri" pitchFamily="34" charset="0"/>
                <a:ea typeface="Calibri" pitchFamily="34" charset="-122"/>
                <a:cs typeface="Calibri" pitchFamily="34" charset="-120"/>
              </a:rPr>
              <a:t>→</a:t>
            </a:r>
            <a:endParaRPr dirty="0" sz="2200" lang="en-US"/>
          </a:p>
        </p:txBody>
      </p:sp>
      <p:sp>
        <p:nvSpPr>
          <p:cNvPr id="1048725" name="Shape 20"/>
          <p:cNvSpPr/>
          <p:nvPr/>
        </p:nvSpPr>
        <p:spPr>
          <a:xfrm>
            <a:off x="7315200" y="2377440"/>
            <a:ext cx="1920240" cy="2377440"/>
          </a:xfrm>
          <a:prstGeom prst="roundRect">
            <a:avLst>
              <a:gd name="adj" fmla="val 4286"/>
            </a:avLst>
          </a:prstGeom>
          <a:solidFill>
            <a:srgbClr val="44546A"/>
          </a:solidFill>
        </p:spPr>
      </p:sp>
      <p:sp>
        <p:nvSpPr>
          <p:cNvPr id="1048726" name="Shape 21"/>
          <p:cNvSpPr/>
          <p:nvPr/>
        </p:nvSpPr>
        <p:spPr>
          <a:xfrm>
            <a:off x="8019288" y="2103120"/>
            <a:ext cx="512064" cy="512064"/>
          </a:xfrm>
          <a:prstGeom prst="ellipse"/>
          <a:solidFill>
            <a:srgbClr val="00B8A9"/>
          </a:solidFill>
          <a:ln w="25400">
            <a:solidFill>
              <a:srgbClr val="FFFFFF"/>
            </a:solidFill>
            <a:prstDash val="solid"/>
          </a:ln>
        </p:spPr>
      </p:sp>
      <p:sp>
        <p:nvSpPr>
          <p:cNvPr id="1048727" name="Text 22"/>
          <p:cNvSpPr/>
          <p:nvPr/>
        </p:nvSpPr>
        <p:spPr>
          <a:xfrm>
            <a:off x="8019288" y="2103120"/>
            <a:ext cx="512064" cy="512064"/>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4</a:t>
            </a:r>
            <a:endParaRPr dirty="0" sz="1500" lang="en-US"/>
          </a:p>
        </p:txBody>
      </p:sp>
      <p:sp>
        <p:nvSpPr>
          <p:cNvPr id="1048728" name="Text 23"/>
          <p:cNvSpPr/>
          <p:nvPr/>
        </p:nvSpPr>
        <p:spPr>
          <a:xfrm>
            <a:off x="7452360" y="2697480"/>
            <a:ext cx="1645920" cy="548640"/>
          </a:xfrm>
          <a:prstGeom prst="rect"/>
          <a:noFill/>
        </p:spPr>
        <p:txBody>
          <a:bodyPr anchor="t" bIns="0" lIns="0" rIns="0" rtlCol="0" tIns="0" wrap="square"/>
          <a:p>
            <a:pPr algn="ctr" indent="0" marL="0">
              <a:buNone/>
            </a:pPr>
            <a:r>
              <a:rPr b="1" dirty="0" lang="en-US">
                <a:solidFill>
                  <a:srgbClr val="FFFFFF"/>
                </a:solidFill>
                <a:latin typeface="Calibri" pitchFamily="34" charset="0"/>
                <a:ea typeface="Calibri" pitchFamily="34" charset="-122"/>
                <a:cs typeface="Calibri" pitchFamily="34" charset="-120"/>
              </a:rPr>
              <a:t>4. Predict &amp; Plan</a:t>
            </a:r>
            <a:endParaRPr dirty="0" lang="en-US"/>
          </a:p>
        </p:txBody>
      </p:sp>
      <p:sp>
        <p:nvSpPr>
          <p:cNvPr id="1048729" name="Text 24"/>
          <p:cNvSpPr/>
          <p:nvPr/>
        </p:nvSpPr>
        <p:spPr>
          <a:xfrm>
            <a:off x="7452360" y="3246120"/>
            <a:ext cx="1645920" cy="1417320"/>
          </a:xfrm>
          <a:prstGeom prst="rect"/>
          <a:noFill/>
        </p:spPr>
        <p:txBody>
          <a:bodyPr anchor="t" bIns="0" lIns="0" rIns="0" rtlCol="0" tIns="0" wrap="square"/>
          <a:p>
            <a:pPr algn="ctr" indent="0" marL="0">
              <a:lnSpc>
                <a:spcPct val="115000"/>
              </a:lnSpc>
              <a:buNone/>
            </a:pPr>
            <a:r>
              <a:rPr dirty="0" sz="1600" lang="en-US">
                <a:solidFill>
                  <a:srgbClr val="D8DEE6"/>
                </a:solidFill>
                <a:latin typeface="Calibri" pitchFamily="34" charset="0"/>
                <a:ea typeface="Calibri" pitchFamily="34" charset="-122"/>
                <a:cs typeface="Calibri" pitchFamily="34" charset="-120"/>
              </a:rPr>
              <a:t>Use the validated model to answer capacity and design questions.</a:t>
            </a:r>
            <a:endParaRPr dirty="0" sz="1600" lang="en-US"/>
          </a:p>
        </p:txBody>
      </p:sp>
      <p:sp>
        <p:nvSpPr>
          <p:cNvPr id="1048730" name="Text 25"/>
          <p:cNvSpPr/>
          <p:nvPr/>
        </p:nvSpPr>
        <p:spPr>
          <a:xfrm>
            <a:off x="9235440" y="3246120"/>
            <a:ext cx="320040" cy="640080"/>
          </a:xfrm>
          <a:prstGeom prst="rect"/>
          <a:noFill/>
        </p:spPr>
        <p:txBody>
          <a:bodyPr anchor="ctr" bIns="0" lIns="0" rIns="0" rtlCol="0" tIns="0" wrap="square"/>
          <a:p>
            <a:pPr algn="ctr" indent="0" marL="0">
              <a:buNone/>
            </a:pPr>
            <a:r>
              <a:rPr b="1" dirty="0" sz="2200" lang="en-US">
                <a:solidFill>
                  <a:srgbClr val="00B8A9"/>
                </a:solidFill>
                <a:latin typeface="Calibri" pitchFamily="34" charset="0"/>
                <a:ea typeface="Calibri" pitchFamily="34" charset="-122"/>
                <a:cs typeface="Calibri" pitchFamily="34" charset="-120"/>
              </a:rPr>
              <a:t>→</a:t>
            </a:r>
            <a:endParaRPr dirty="0" sz="2200" lang="en-US"/>
          </a:p>
        </p:txBody>
      </p:sp>
      <p:sp>
        <p:nvSpPr>
          <p:cNvPr id="1048731" name="Shape 26"/>
          <p:cNvSpPr/>
          <p:nvPr/>
        </p:nvSpPr>
        <p:spPr>
          <a:xfrm>
            <a:off x="9555480" y="2377440"/>
            <a:ext cx="1920240" cy="2377440"/>
          </a:xfrm>
          <a:prstGeom prst="roundRect">
            <a:avLst>
              <a:gd name="adj" fmla="val 4286"/>
            </a:avLst>
          </a:prstGeom>
          <a:solidFill>
            <a:srgbClr val="0F2942"/>
          </a:solidFill>
        </p:spPr>
      </p:sp>
      <p:sp>
        <p:nvSpPr>
          <p:cNvPr id="1048732" name="Shape 27"/>
          <p:cNvSpPr/>
          <p:nvPr/>
        </p:nvSpPr>
        <p:spPr>
          <a:xfrm>
            <a:off x="10259568" y="2103120"/>
            <a:ext cx="512064" cy="512064"/>
          </a:xfrm>
          <a:prstGeom prst="ellipse"/>
          <a:solidFill>
            <a:srgbClr val="00B8A9"/>
          </a:solidFill>
          <a:ln w="25400">
            <a:solidFill>
              <a:srgbClr val="FFFFFF"/>
            </a:solidFill>
            <a:prstDash val="solid"/>
          </a:ln>
        </p:spPr>
      </p:sp>
      <p:sp>
        <p:nvSpPr>
          <p:cNvPr id="1048733" name="Text 28"/>
          <p:cNvSpPr/>
          <p:nvPr/>
        </p:nvSpPr>
        <p:spPr>
          <a:xfrm>
            <a:off x="10259568" y="2103120"/>
            <a:ext cx="512064" cy="512064"/>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5</a:t>
            </a:r>
            <a:endParaRPr dirty="0" sz="1500" lang="en-US"/>
          </a:p>
        </p:txBody>
      </p:sp>
      <p:sp>
        <p:nvSpPr>
          <p:cNvPr id="1048734" name="Text 29"/>
          <p:cNvSpPr/>
          <p:nvPr/>
        </p:nvSpPr>
        <p:spPr>
          <a:xfrm>
            <a:off x="9692640" y="2697480"/>
            <a:ext cx="1645920" cy="548640"/>
          </a:xfrm>
          <a:prstGeom prst="rect"/>
          <a:noFill/>
        </p:spPr>
        <p:txBody>
          <a:bodyPr anchor="t" bIns="0" lIns="0" rIns="0" rtlCol="0" tIns="0" wrap="square"/>
          <a:p>
            <a:pPr algn="ctr" indent="0" marL="0">
              <a:buNone/>
            </a:pPr>
            <a:r>
              <a:rPr b="1" dirty="0" lang="en-US">
                <a:solidFill>
                  <a:srgbClr val="FFFFFF"/>
                </a:solidFill>
                <a:latin typeface="Calibri" pitchFamily="34" charset="0"/>
                <a:ea typeface="Calibri" pitchFamily="34" charset="-122"/>
                <a:cs typeface="Calibri" pitchFamily="34" charset="-120"/>
              </a:rPr>
              <a:t>5. Monitor &amp; Refine</a:t>
            </a:r>
            <a:endParaRPr dirty="0" lang="en-US"/>
          </a:p>
        </p:txBody>
      </p:sp>
      <p:sp>
        <p:nvSpPr>
          <p:cNvPr id="1048735" name="Text 30"/>
          <p:cNvSpPr/>
          <p:nvPr/>
        </p:nvSpPr>
        <p:spPr>
          <a:xfrm>
            <a:off x="9692640" y="3162146"/>
            <a:ext cx="1645920" cy="1417320"/>
          </a:xfrm>
          <a:prstGeom prst="rect"/>
          <a:noFill/>
        </p:spPr>
        <p:txBody>
          <a:bodyPr anchor="t" bIns="0" lIns="0" rIns="0" rtlCol="0" tIns="0" wrap="square"/>
          <a:p>
            <a:pPr algn="ctr" indent="0" marL="0">
              <a:lnSpc>
                <a:spcPct val="115000"/>
              </a:lnSpc>
              <a:buNone/>
            </a:pPr>
            <a:r>
              <a:rPr dirty="0" lang="en-US">
                <a:solidFill>
                  <a:srgbClr val="D8DEE6"/>
                </a:solidFill>
                <a:latin typeface="Calibri" pitchFamily="34" charset="0"/>
                <a:ea typeface="Calibri" pitchFamily="34" charset="-122"/>
                <a:cs typeface="Calibri" pitchFamily="34" charset="-120"/>
              </a:rPr>
              <a:t>Continuously compare production behavior to the model over time.</a:t>
            </a:r>
            <a:endParaRPr dirty="0" lang="en-US"/>
          </a:p>
        </p:txBody>
      </p:sp>
      <p:sp>
        <p:nvSpPr>
          <p:cNvPr id="1048736" name="Text 31"/>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37" name="Text 32"/>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12</a:t>
            </a:r>
            <a:endParaRPr dirty="0" sz="900"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72" name=""/>
        <p:cNvGrpSpPr/>
        <p:nvPr/>
      </p:nvGrpSpPr>
      <p:grpSpPr>
        <a:xfrm>
          <a:off x="0" y="0"/>
          <a:ext cx="0" cy="0"/>
          <a:chOff x="0" y="0"/>
          <a:chExt cx="0" cy="0"/>
        </a:xfrm>
      </p:grpSpPr>
      <p:sp>
        <p:nvSpPr>
          <p:cNvPr id="1048741"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Step 1: Workload Characterization</a:t>
            </a:r>
            <a:endParaRPr dirty="0" sz="2600" lang="en-US"/>
          </a:p>
        </p:txBody>
      </p:sp>
      <p:sp>
        <p:nvSpPr>
          <p:cNvPr id="1048742" name="Shape 1"/>
          <p:cNvSpPr/>
          <p:nvPr/>
        </p:nvSpPr>
        <p:spPr>
          <a:xfrm>
            <a:off x="566928" y="1005840"/>
            <a:ext cx="411480" cy="45720"/>
          </a:xfrm>
          <a:prstGeom prst="rect"/>
          <a:solidFill>
            <a:srgbClr val="00B8A9"/>
          </a:solidFill>
        </p:spPr>
      </p:sp>
      <p:sp>
        <p:nvSpPr>
          <p:cNvPr id="1048743"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Before modeling anything, you must understand what the system actually experiences in practice</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Key questions: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How many requests arrive per second, and how bursty is the arrival pattern?</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What is the mix of request types (e.g., 70% reads, 30% writes)?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How much CPU, memory, disk I/O, and network bandwidth does each request type consume?</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This is the subject of Lecture 2 in full depth — a model built on the wrong workload assumptions will produce confidently wrong answers</a:t>
            </a:r>
            <a:endParaRPr dirty="0" sz="2800" lang="en-US"/>
          </a:p>
        </p:txBody>
      </p:sp>
      <p:sp>
        <p:nvSpPr>
          <p:cNvPr id="1048744"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45"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13</a:t>
            </a:r>
            <a:endParaRPr dirty="0" sz="900"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75" name=""/>
        <p:cNvGrpSpPr/>
        <p:nvPr/>
      </p:nvGrpSpPr>
      <p:grpSpPr>
        <a:xfrm>
          <a:off x="0" y="0"/>
          <a:ext cx="0" cy="0"/>
          <a:chOff x="0" y="0"/>
          <a:chExt cx="0" cy="0"/>
        </a:xfrm>
      </p:grpSpPr>
      <p:sp>
        <p:nvSpPr>
          <p:cNvPr id="1048749"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Step 2 &amp; 3: Build and Validate the Model</a:t>
            </a:r>
            <a:endParaRPr dirty="0" sz="2600" lang="en-US"/>
          </a:p>
        </p:txBody>
      </p:sp>
      <p:sp>
        <p:nvSpPr>
          <p:cNvPr id="1048750" name="Shape 1"/>
          <p:cNvSpPr/>
          <p:nvPr/>
        </p:nvSpPr>
        <p:spPr>
          <a:xfrm>
            <a:off x="566928" y="1005840"/>
            <a:ext cx="411480" cy="45720"/>
          </a:xfrm>
          <a:prstGeom prst="rect"/>
          <a:solidFill>
            <a:srgbClr val="00B8A9"/>
          </a:solidFill>
        </p:spPr>
      </p:sp>
      <p:sp>
        <p:nvSpPr>
          <p:cNvPr id="1048751"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Building the model</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Choose an appropriate abstraction: a queueing model, a simulation, or a statistical regression</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Validating the model</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Run the model under known conditions and compare its predictions to real, measured results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If the model's predictions don't match reality within an acceptable margin, the model — not reality — needs to be revised</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A model that has never been validated against real data should never be trusted for high-stakes decisions</a:t>
            </a:r>
            <a:endParaRPr dirty="0" sz="2800" lang="en-US"/>
          </a:p>
        </p:txBody>
      </p:sp>
      <p:sp>
        <p:nvSpPr>
          <p:cNvPr id="1048752"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53"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14</a:t>
            </a:r>
            <a:endParaRPr dirty="0" sz="900"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78" name=""/>
        <p:cNvGrpSpPr/>
        <p:nvPr/>
      </p:nvGrpSpPr>
      <p:grpSpPr>
        <a:xfrm>
          <a:off x="0" y="0"/>
          <a:ext cx="0" cy="0"/>
          <a:chOff x="0" y="0"/>
          <a:chExt cx="0" cy="0"/>
        </a:xfrm>
      </p:grpSpPr>
      <p:sp>
        <p:nvSpPr>
          <p:cNvPr id="1048757"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Step 4 &amp; 5: Predict, Plan, and Refine</a:t>
            </a:r>
            <a:endParaRPr dirty="0" sz="2600" lang="en-US"/>
          </a:p>
        </p:txBody>
      </p:sp>
      <p:sp>
        <p:nvSpPr>
          <p:cNvPr id="1048758" name="Shape 1"/>
          <p:cNvSpPr/>
          <p:nvPr/>
        </p:nvSpPr>
        <p:spPr>
          <a:xfrm>
            <a:off x="566928" y="1005840"/>
            <a:ext cx="411480" cy="45720"/>
          </a:xfrm>
          <a:prstGeom prst="rect"/>
          <a:solidFill>
            <a:srgbClr val="00B8A9"/>
          </a:solidFill>
        </p:spPr>
      </p:sp>
      <p:sp>
        <p:nvSpPr>
          <p:cNvPr id="1048759"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Once validated, the model can safely answer 'what-if' questions: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"What happens if traffic triples during a marketing campaign?"</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"What if we upgrade from 4 to 8 CPU cores?"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Performance modeling is not a one-time exercise — production systems evolve, so models must be periodically re-validated and refined as real usage patterns shift</a:t>
            </a:r>
            <a:endParaRPr dirty="0" sz="2800" lang="en-US"/>
          </a:p>
        </p:txBody>
      </p:sp>
      <p:sp>
        <p:nvSpPr>
          <p:cNvPr id="1048760"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61"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15</a:t>
            </a:r>
            <a:endParaRPr dirty="0" sz="900"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F2942"/>
        </a:solidFill>
        <a:effectLst/>
      </p:bgPr>
    </p:bg>
    <p:spTree>
      <p:nvGrpSpPr>
        <p:cNvPr id="81" name=""/>
        <p:cNvGrpSpPr/>
        <p:nvPr/>
      </p:nvGrpSpPr>
      <p:grpSpPr>
        <a:xfrm>
          <a:off x="0" y="0"/>
          <a:ext cx="0" cy="0"/>
          <a:chOff x="0" y="0"/>
          <a:chExt cx="0" cy="0"/>
        </a:xfrm>
      </p:grpSpPr>
      <p:sp>
        <p:nvSpPr>
          <p:cNvPr id="1048765" name="Shape 0"/>
          <p:cNvSpPr/>
          <p:nvPr/>
        </p:nvSpPr>
        <p:spPr>
          <a:xfrm>
            <a:off x="0" y="0"/>
            <a:ext cx="228600" cy="6858000"/>
          </a:xfrm>
          <a:prstGeom prst="rect"/>
          <a:solidFill>
            <a:srgbClr val="00B8A9"/>
          </a:solidFill>
        </p:spPr>
      </p:sp>
      <p:sp>
        <p:nvSpPr>
          <p:cNvPr id="1048766"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767"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Bottleneck</a:t>
            </a:r>
            <a:endParaRPr dirty="0" sz="3000" lang="en-US"/>
          </a:p>
        </p:txBody>
      </p:sp>
      <p:sp>
        <p:nvSpPr>
          <p:cNvPr id="1048768"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“The resource in a system — CPU, memory, disk, network, or a specific software component — that limits overall system throughput; improving any other resource will not improve performance until the bottleneck itself is addressed.”</a:t>
            </a:r>
            <a:endParaRPr dirty="0" sz="2400" lang="en-US"/>
          </a:p>
        </p:txBody>
      </p:sp>
      <p:sp>
        <p:nvSpPr>
          <p:cNvPr id="1048769" name="Text 4"/>
          <p:cNvSpPr/>
          <p:nvPr/>
        </p:nvSpPr>
        <p:spPr>
          <a:xfrm>
            <a:off x="822960" y="4114800"/>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Identifying the true bottleneck is often the single most valuable outcome of a performance modeling exercise</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A very common mistake: 'optimizing' a resource that was never actually the bottleneck, wasting engineering effort with no measurable benefit</a:t>
            </a:r>
            <a:endParaRPr dirty="0" sz="2400" lang="en-US"/>
          </a:p>
        </p:txBody>
      </p:sp>
      <p:sp>
        <p:nvSpPr>
          <p:cNvPr id="1048770"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71"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16</a:t>
            </a:r>
            <a:endParaRPr dirty="0" sz="900"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84" name=""/>
        <p:cNvGrpSpPr/>
        <p:nvPr/>
      </p:nvGrpSpPr>
      <p:grpSpPr>
        <a:xfrm>
          <a:off x="0" y="0"/>
          <a:ext cx="0" cy="0"/>
          <a:chOff x="0" y="0"/>
          <a:chExt cx="0" cy="0"/>
        </a:xfrm>
      </p:grpSpPr>
      <p:sp>
        <p:nvSpPr>
          <p:cNvPr id="1048775"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Case Example: Where Is the Bottleneck?</a:t>
            </a:r>
            <a:endParaRPr dirty="0" sz="2600" lang="en-US"/>
          </a:p>
        </p:txBody>
      </p:sp>
      <p:sp>
        <p:nvSpPr>
          <p:cNvPr id="1048776" name="Shape 1"/>
          <p:cNvSpPr/>
          <p:nvPr/>
        </p:nvSpPr>
        <p:spPr>
          <a:xfrm>
            <a:off x="566928" y="1005840"/>
            <a:ext cx="411480" cy="45720"/>
          </a:xfrm>
          <a:prstGeom prst="rect"/>
          <a:solidFill>
            <a:srgbClr val="00B8A9"/>
          </a:solidFill>
        </p:spPr>
      </p:sp>
      <p:sp>
        <p:nvSpPr>
          <p:cNvPr id="1048777"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An e-commerce checkout process is slow. The team doubles the web server's CPU count. Nothing improves.</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Why? Because the actual bottleneck was the database, which was maxed out on disk I/O the whole time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The CPU upgrade was wasted money and time, because it targeted the wrong resource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 performance model — even a simple one — would have shown database disk utilization near 100% well before the CPU became relevant</a:t>
            </a:r>
            <a:endParaRPr dirty="0" sz="2400" lang="en-US"/>
          </a:p>
        </p:txBody>
      </p:sp>
      <p:sp>
        <p:nvSpPr>
          <p:cNvPr id="1048778"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79"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17</a:t>
            </a:r>
            <a:endParaRPr dirty="0" sz="900"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87" name=""/>
        <p:cNvGrpSpPr/>
        <p:nvPr/>
      </p:nvGrpSpPr>
      <p:grpSpPr>
        <a:xfrm>
          <a:off x="0" y="0"/>
          <a:ext cx="0" cy="0"/>
          <a:chOff x="0" y="0"/>
          <a:chExt cx="0" cy="0"/>
        </a:xfrm>
      </p:grpSpPr>
      <p:sp>
        <p:nvSpPr>
          <p:cNvPr id="1048783"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Premature Optimization vs. No Capacity Planning</a:t>
            </a:r>
            <a:endParaRPr dirty="0" sz="2600" lang="en-US"/>
          </a:p>
        </p:txBody>
      </p:sp>
      <p:sp>
        <p:nvSpPr>
          <p:cNvPr id="1048784" name="Shape 1"/>
          <p:cNvSpPr/>
          <p:nvPr/>
        </p:nvSpPr>
        <p:spPr>
          <a:xfrm>
            <a:off x="566928" y="1005840"/>
            <a:ext cx="411480" cy="45720"/>
          </a:xfrm>
          <a:prstGeom prst="rect"/>
          <a:solidFill>
            <a:srgbClr val="00B8A9"/>
          </a:solidFill>
        </p:spPr>
      </p:sp>
      <p:sp>
        <p:nvSpPr>
          <p:cNvPr id="1048785" name="Shape 2"/>
          <p:cNvSpPr/>
          <p:nvPr/>
        </p:nvSpPr>
        <p:spPr>
          <a:xfrm>
            <a:off x="548640" y="1325880"/>
            <a:ext cx="5349240" cy="594360"/>
          </a:xfrm>
          <a:prstGeom prst="roundRect">
            <a:avLst>
              <a:gd name="adj" fmla="val 12308"/>
            </a:avLst>
          </a:prstGeom>
          <a:solidFill>
            <a:srgbClr val="D64550"/>
          </a:solidFill>
        </p:spPr>
      </p:sp>
      <p:sp>
        <p:nvSpPr>
          <p:cNvPr id="1048786" name="Text 3"/>
          <p:cNvSpPr/>
          <p:nvPr/>
        </p:nvSpPr>
        <p:spPr>
          <a:xfrm>
            <a:off x="548640" y="1325880"/>
            <a:ext cx="5349240" cy="594360"/>
          </a:xfrm>
          <a:prstGeom prst="rect"/>
          <a:noFill/>
        </p:spPr>
        <p:txBody>
          <a:bodyPr anchor="ctr" bIns="0" lIns="0" rIns="0" rtlCol="0" tIns="0" wrap="square"/>
          <a:p>
            <a:pPr algn="ctr" indent="0" marL="0">
              <a:buNone/>
            </a:pPr>
            <a:r>
              <a:rPr b="1" dirty="0" sz="1700" lang="en-US">
                <a:solidFill>
                  <a:srgbClr val="FFFFFF"/>
                </a:solidFill>
                <a:latin typeface="Calibri" pitchFamily="34" charset="0"/>
                <a:ea typeface="Calibri" pitchFamily="34" charset="-122"/>
                <a:cs typeface="Calibri" pitchFamily="34" charset="-120"/>
              </a:rPr>
              <a:t>Premature Optimization</a:t>
            </a:r>
            <a:endParaRPr dirty="0" sz="1700" lang="en-US"/>
          </a:p>
        </p:txBody>
      </p:sp>
      <p:sp>
        <p:nvSpPr>
          <p:cNvPr id="1048787" name="Shape 4"/>
          <p:cNvSpPr/>
          <p:nvPr/>
        </p:nvSpPr>
        <p:spPr>
          <a:xfrm>
            <a:off x="6263640" y="1325880"/>
            <a:ext cx="5349240" cy="594360"/>
          </a:xfrm>
          <a:prstGeom prst="roundRect">
            <a:avLst>
              <a:gd name="adj" fmla="val 12308"/>
            </a:avLst>
          </a:prstGeom>
          <a:solidFill>
            <a:srgbClr val="44546A"/>
          </a:solidFill>
        </p:spPr>
      </p:sp>
      <p:sp>
        <p:nvSpPr>
          <p:cNvPr id="1048788" name="Text 5"/>
          <p:cNvSpPr/>
          <p:nvPr/>
        </p:nvSpPr>
        <p:spPr>
          <a:xfrm>
            <a:off x="6263640" y="1325880"/>
            <a:ext cx="5349240" cy="594360"/>
          </a:xfrm>
          <a:prstGeom prst="rect"/>
          <a:noFill/>
        </p:spPr>
        <p:txBody>
          <a:bodyPr anchor="ctr" bIns="0" lIns="0" rIns="0" rtlCol="0" tIns="0" wrap="square"/>
          <a:p>
            <a:pPr algn="ctr" indent="0" marL="0">
              <a:buNone/>
            </a:pPr>
            <a:r>
              <a:rPr b="1" dirty="0" sz="1700" lang="en-US">
                <a:solidFill>
                  <a:srgbClr val="FFFFFF"/>
                </a:solidFill>
                <a:latin typeface="Calibri" pitchFamily="34" charset="0"/>
                <a:ea typeface="Calibri" pitchFamily="34" charset="-122"/>
                <a:cs typeface="Calibri" pitchFamily="34" charset="-120"/>
              </a:rPr>
              <a:t>No Capacity Planning at All</a:t>
            </a:r>
            <a:endParaRPr dirty="0" sz="1700" lang="en-US"/>
          </a:p>
        </p:txBody>
      </p:sp>
      <p:sp>
        <p:nvSpPr>
          <p:cNvPr id="1048789" name="Shape 6"/>
          <p:cNvSpPr/>
          <p:nvPr/>
        </p:nvSpPr>
        <p:spPr>
          <a:xfrm>
            <a:off x="548640" y="2057400"/>
            <a:ext cx="5349240" cy="4297680"/>
          </a:xfrm>
          <a:prstGeom prst="roundRect">
            <a:avLst>
              <a:gd name="adj" fmla="val 1702"/>
            </a:avLst>
          </a:prstGeom>
          <a:solidFill>
            <a:srgbClr val="F4F6F8"/>
          </a:solidFill>
        </p:spPr>
      </p:sp>
      <p:sp>
        <p:nvSpPr>
          <p:cNvPr id="1048790" name="Shape 7"/>
          <p:cNvSpPr/>
          <p:nvPr/>
        </p:nvSpPr>
        <p:spPr>
          <a:xfrm>
            <a:off x="6263640" y="2057400"/>
            <a:ext cx="5349240" cy="4297680"/>
          </a:xfrm>
          <a:prstGeom prst="roundRect">
            <a:avLst>
              <a:gd name="adj" fmla="val 1702"/>
            </a:avLst>
          </a:prstGeom>
          <a:solidFill>
            <a:srgbClr val="F4F6F8"/>
          </a:solidFill>
        </p:spPr>
      </p:sp>
      <p:sp>
        <p:nvSpPr>
          <p:cNvPr id="1048791" name="Text 8"/>
          <p:cNvSpPr/>
          <p:nvPr/>
        </p:nvSpPr>
        <p:spPr>
          <a:xfrm>
            <a:off x="822960" y="2286000"/>
            <a:ext cx="4846320" cy="393192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Spending weeks optimizing code with no measured bottleneck</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'Feels fast in dev' used as the only evidence</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Effort spent on components that are not the limiting factor</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Classic quote: "premature optimization is the root of all evil" — Knuth</a:t>
            </a:r>
            <a:endParaRPr dirty="0" sz="2400" lang="en-US"/>
          </a:p>
        </p:txBody>
      </p:sp>
      <p:sp>
        <p:nvSpPr>
          <p:cNvPr id="1048792" name="Text 9"/>
          <p:cNvSpPr/>
          <p:nvPr/>
        </p:nvSpPr>
        <p:spPr>
          <a:xfrm>
            <a:off x="6537960" y="2286000"/>
            <a:ext cx="4846320" cy="393192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Launching with zero load estimate or headroom analysis</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Discovering the bottleneck only when users are already affected</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Emergency scaling under pressure, often over-provisioning afterward</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Both extremes are avoidable with basic performance modeling</a:t>
            </a:r>
            <a:endParaRPr dirty="0" sz="2400" lang="en-US"/>
          </a:p>
        </p:txBody>
      </p:sp>
      <p:sp>
        <p:nvSpPr>
          <p:cNvPr id="1048793" name="Text 10"/>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794" name="Text 11"/>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18</a:t>
            </a:r>
            <a:endParaRPr dirty="0" sz="900"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90" name=""/>
        <p:cNvGrpSpPr/>
        <p:nvPr/>
      </p:nvGrpSpPr>
      <p:grpSpPr>
        <a:xfrm>
          <a:off x="0" y="0"/>
          <a:ext cx="0" cy="0"/>
          <a:chOff x="0" y="0"/>
          <a:chExt cx="0" cy="0"/>
        </a:xfrm>
      </p:grpSpPr>
      <p:sp>
        <p:nvSpPr>
          <p:cNvPr id="1048798"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Where Performance Modeling Fits in the SDLC</a:t>
            </a:r>
            <a:endParaRPr dirty="0" sz="2600" lang="en-US"/>
          </a:p>
        </p:txBody>
      </p:sp>
      <p:sp>
        <p:nvSpPr>
          <p:cNvPr id="1048799" name="Shape 1"/>
          <p:cNvSpPr/>
          <p:nvPr/>
        </p:nvSpPr>
        <p:spPr>
          <a:xfrm>
            <a:off x="566928" y="1005840"/>
            <a:ext cx="411480" cy="45720"/>
          </a:xfrm>
          <a:prstGeom prst="rect"/>
          <a:solidFill>
            <a:srgbClr val="00B8A9"/>
          </a:solidFill>
        </p:spPr>
      </p:sp>
      <p:sp>
        <p:nvSpPr>
          <p:cNvPr id="1048800"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Requirements phase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Define explicit, measurable performance requirements (e.g., '95% of requests under 200ms at 1000 req/s')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Design phase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Use analytical models to compare architectural alternatives before committing to one</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Testing phase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Validate models against load-test results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Operations phase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Use models for ongoing capacity planning as usage grows</a:t>
            </a:r>
            <a:endParaRPr dirty="0" sz="2800" lang="en-US"/>
          </a:p>
        </p:txBody>
      </p:sp>
      <p:sp>
        <p:nvSpPr>
          <p:cNvPr id="1048801"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02"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19</a:t>
            </a:r>
            <a:endParaRPr dirty="0" sz="90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F2942"/>
        </a:solidFill>
        <a:effectLst/>
      </p:bgPr>
    </p:bg>
    <p:spTree>
      <p:nvGrpSpPr>
        <p:cNvPr id="38" name=""/>
        <p:cNvGrpSpPr/>
        <p:nvPr/>
      </p:nvGrpSpPr>
      <p:grpSpPr>
        <a:xfrm>
          <a:off x="0" y="0"/>
          <a:ext cx="0" cy="0"/>
          <a:chOff x="0" y="0"/>
          <a:chExt cx="0" cy="0"/>
        </a:xfrm>
      </p:grpSpPr>
      <p:sp>
        <p:nvSpPr>
          <p:cNvPr id="1048585" name="Shape 0"/>
          <p:cNvSpPr/>
          <p:nvPr/>
        </p:nvSpPr>
        <p:spPr>
          <a:xfrm>
            <a:off x="0" y="0"/>
            <a:ext cx="4206240" cy="6858000"/>
          </a:xfrm>
          <a:prstGeom prst="rect"/>
          <a:solidFill>
            <a:srgbClr val="0A1D30"/>
          </a:solidFill>
        </p:spPr>
      </p:sp>
      <p:sp>
        <p:nvSpPr>
          <p:cNvPr id="1048586" name="Text 1"/>
          <p:cNvSpPr/>
          <p:nvPr/>
        </p:nvSpPr>
        <p:spPr>
          <a:xfrm>
            <a:off x="640080" y="2743200"/>
            <a:ext cx="3017520" cy="457200"/>
          </a:xfrm>
          <a:prstGeom prst="rect"/>
          <a:noFill/>
        </p:spPr>
        <p:txBody>
          <a:bodyPr anchor="ctr" bIns="0" lIns="0" rIns="0" rtlCol="0" tIns="0" wrap="square"/>
          <a:p>
            <a:pPr indent="0" marL="0">
              <a:buNone/>
            </a:pPr>
            <a:r>
              <a:rPr b="1" dirty="0" sz="1600" lang="en-US">
                <a:solidFill>
                  <a:srgbClr val="00B8A9"/>
                </a:solidFill>
                <a:latin typeface="Calibri" pitchFamily="34" charset="0"/>
                <a:ea typeface="Calibri" pitchFamily="34" charset="-122"/>
                <a:cs typeface="Calibri" pitchFamily="34" charset="-120"/>
              </a:rPr>
              <a:t>LECTURE 01</a:t>
            </a:r>
            <a:endParaRPr dirty="0" sz="1600" lang="en-US"/>
          </a:p>
        </p:txBody>
      </p:sp>
      <p:sp>
        <p:nvSpPr>
          <p:cNvPr id="1048587" name="Text 2"/>
          <p:cNvSpPr/>
          <p:nvPr/>
        </p:nvSpPr>
        <p:spPr>
          <a:xfrm>
            <a:off x="457200" y="3108960"/>
            <a:ext cx="3291840" cy="2011680"/>
          </a:xfrm>
          <a:prstGeom prst="rect"/>
          <a:noFill/>
        </p:spPr>
        <p:txBody>
          <a:bodyPr anchor="ctr" bIns="0" lIns="0" rIns="0" rtlCol="0" tIns="0" wrap="square"/>
          <a:p>
            <a:pPr indent="0" marL="0">
              <a:buNone/>
            </a:pPr>
            <a:r>
              <a:rPr b="1" dirty="0" sz="10000" lang="en-US">
                <a:solidFill>
                  <a:srgbClr val="1C3A55"/>
                </a:solidFill>
                <a:latin typeface="Calibri" pitchFamily="34" charset="0"/>
                <a:ea typeface="Calibri" pitchFamily="34" charset="-122"/>
                <a:cs typeface="Calibri" pitchFamily="34" charset="-120"/>
              </a:rPr>
              <a:t>01</a:t>
            </a:r>
            <a:endParaRPr dirty="0" sz="10000" lang="en-US"/>
          </a:p>
        </p:txBody>
      </p:sp>
      <p:sp>
        <p:nvSpPr>
          <p:cNvPr id="1048588" name="Text 3"/>
          <p:cNvSpPr/>
          <p:nvPr/>
        </p:nvSpPr>
        <p:spPr>
          <a:xfrm>
            <a:off x="4663440" y="2423160"/>
            <a:ext cx="6949440" cy="1463040"/>
          </a:xfrm>
          <a:prstGeom prst="rect"/>
          <a:noFill/>
        </p:spPr>
        <p:txBody>
          <a:bodyPr anchor="t" bIns="0" lIns="0" rIns="0" rtlCol="0" tIns="0" wrap="square"/>
          <a:p>
            <a:pPr indent="0" marL="0">
              <a:buNone/>
            </a:pPr>
            <a:r>
              <a:rPr b="1" dirty="0" sz="3400" lang="en-US">
                <a:solidFill>
                  <a:srgbClr val="FFFFFF"/>
                </a:solidFill>
                <a:latin typeface="Calibri" pitchFamily="34" charset="0"/>
                <a:ea typeface="Calibri" pitchFamily="34" charset="-122"/>
                <a:cs typeface="Calibri" pitchFamily="34" charset="-120"/>
              </a:rPr>
              <a:t>Introduction to Performance Modeling</a:t>
            </a:r>
            <a:endParaRPr dirty="0" sz="3400" lang="en-US"/>
          </a:p>
        </p:txBody>
      </p:sp>
      <p:sp>
        <p:nvSpPr>
          <p:cNvPr id="1048589" name="Text 4"/>
          <p:cNvSpPr/>
          <p:nvPr/>
        </p:nvSpPr>
        <p:spPr>
          <a:xfrm>
            <a:off x="4709160" y="3977640"/>
            <a:ext cx="6766560" cy="1280160"/>
          </a:xfrm>
          <a:prstGeom prst="rect"/>
          <a:noFill/>
        </p:spPr>
        <p:txBody>
          <a:bodyPr anchor="t" bIns="0" lIns="0" rIns="0" rtlCol="0" tIns="0" wrap="square"/>
          <a:p>
            <a:pPr indent="0" marL="0">
              <a:lnSpc>
                <a:spcPct val="130000"/>
              </a:lnSpc>
              <a:buNone/>
            </a:pPr>
            <a:r>
              <a:rPr dirty="0" sz="2400" lang="en-US">
                <a:solidFill>
                  <a:srgbClr val="C7D0D9"/>
                </a:solidFill>
                <a:latin typeface="Calibri" pitchFamily="34" charset="0"/>
                <a:ea typeface="Calibri" pitchFamily="34" charset="-122"/>
                <a:cs typeface="Calibri" pitchFamily="34" charset="-120"/>
              </a:rPr>
              <a:t>Why performance matters, what a performance model is, the modeling lifecycle, and how this course is organized.</a:t>
            </a:r>
            <a:endParaRPr dirty="0" sz="2400"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93" name=""/>
        <p:cNvGrpSpPr/>
        <p:nvPr/>
      </p:nvGrpSpPr>
      <p:grpSpPr>
        <a:xfrm>
          <a:off x="0" y="0"/>
          <a:ext cx="0" cy="0"/>
          <a:chOff x="0" y="0"/>
          <a:chExt cx="0" cy="0"/>
        </a:xfrm>
      </p:grpSpPr>
      <p:sp>
        <p:nvSpPr>
          <p:cNvPr id="1048806"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A Simple Mental Model: Systems as 'Service Stations'</a:t>
            </a:r>
            <a:endParaRPr dirty="0" sz="2600" lang="en-US"/>
          </a:p>
        </p:txBody>
      </p:sp>
      <p:sp>
        <p:nvSpPr>
          <p:cNvPr id="1048807" name="Shape 1"/>
          <p:cNvSpPr/>
          <p:nvPr/>
        </p:nvSpPr>
        <p:spPr>
          <a:xfrm>
            <a:off x="566928" y="1005840"/>
            <a:ext cx="411480" cy="45720"/>
          </a:xfrm>
          <a:prstGeom prst="rect"/>
          <a:solidFill>
            <a:srgbClr val="00B8A9"/>
          </a:solidFill>
        </p:spPr>
      </p:sp>
      <p:sp>
        <p:nvSpPr>
          <p:cNvPr id="1048808"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Almost every system component can be thought of as a 'service station': something arrives, waits if the station is busy, gets served, and leaves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Examples: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 CPU core serving computation requests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 database serving queries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 network link serving packets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 human cashier serving customers in a checkout line</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This simple idea — arrival, queue, service, departure — is the foundation of queueing theory, which we build starting in Lecture 4</a:t>
            </a:r>
            <a:endParaRPr dirty="0" sz="2800" lang="en-US"/>
          </a:p>
        </p:txBody>
      </p:sp>
      <p:sp>
        <p:nvSpPr>
          <p:cNvPr id="1048809"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10"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20</a:t>
            </a:r>
            <a:endParaRPr dirty="0" sz="900"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96" name=""/>
        <p:cNvGrpSpPr/>
        <p:nvPr/>
      </p:nvGrpSpPr>
      <p:grpSpPr>
        <a:xfrm>
          <a:off x="0" y="0"/>
          <a:ext cx="0" cy="0"/>
          <a:chOff x="0" y="0"/>
          <a:chExt cx="0" cy="0"/>
        </a:xfrm>
      </p:grpSpPr>
      <p:sp>
        <p:nvSpPr>
          <p:cNvPr id="1048814"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Deterministic vs. Stochastic Thinking</a:t>
            </a:r>
            <a:endParaRPr dirty="0" sz="2600" lang="en-US"/>
          </a:p>
        </p:txBody>
      </p:sp>
      <p:sp>
        <p:nvSpPr>
          <p:cNvPr id="1048815" name="Shape 1"/>
          <p:cNvSpPr/>
          <p:nvPr/>
        </p:nvSpPr>
        <p:spPr>
          <a:xfrm>
            <a:off x="566928" y="1005840"/>
            <a:ext cx="411480" cy="45720"/>
          </a:xfrm>
          <a:prstGeom prst="rect"/>
          <a:solidFill>
            <a:srgbClr val="00B8A9"/>
          </a:solidFill>
        </p:spPr>
      </p:sp>
      <p:sp>
        <p:nvSpPr>
          <p:cNvPr id="1048816"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A naive model assumes fixed, deterministic numbers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"Each request takes exactly 10ms, so 100 requests take exactly 1 second"</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Reality is stochastic (random) — request arrivals and service times vary</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Some requests take 5ms, others take 50ms; arrivals cluster in bursts rather than arriving evenly spaced</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Ignoring this randomness leads to dangerously optimistic predictions — a system can look fine 'on average' while queues build up and overflow during bursts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This is precisely why Lecture 3 builds the probability and statistics foundation before we touch queueing theory</a:t>
            </a:r>
            <a:endParaRPr dirty="0" sz="2800" lang="en-US"/>
          </a:p>
        </p:txBody>
      </p:sp>
      <p:sp>
        <p:nvSpPr>
          <p:cNvPr id="1048817"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18"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21</a:t>
            </a:r>
            <a:endParaRPr dirty="0" sz="900"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99" name=""/>
        <p:cNvGrpSpPr/>
        <p:nvPr/>
      </p:nvGrpSpPr>
      <p:grpSpPr>
        <a:xfrm>
          <a:off x="0" y="0"/>
          <a:ext cx="0" cy="0"/>
          <a:chOff x="0" y="0"/>
          <a:chExt cx="0" cy="0"/>
        </a:xfrm>
      </p:grpSpPr>
      <p:sp>
        <p:nvSpPr>
          <p:cNvPr id="1048822"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Why Averages Can Be Misleading</a:t>
            </a:r>
            <a:endParaRPr dirty="0" sz="2600" lang="en-US"/>
          </a:p>
        </p:txBody>
      </p:sp>
      <p:sp>
        <p:nvSpPr>
          <p:cNvPr id="1048823" name="Shape 1"/>
          <p:cNvSpPr/>
          <p:nvPr/>
        </p:nvSpPr>
        <p:spPr>
          <a:xfrm>
            <a:off x="566928" y="1005840"/>
            <a:ext cx="411480" cy="45720"/>
          </a:xfrm>
          <a:prstGeom prst="rect"/>
          <a:solidFill>
            <a:srgbClr val="00B8A9"/>
          </a:solidFill>
        </p:spPr>
      </p:sp>
      <p:sp>
        <p:nvSpPr>
          <p:cNvPr id="1048824"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Consider a server where average utilization is 70% — sounds safe, right?</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But if arrivals are bursty, utilization might spike to 100% for short periods, causing queues to form and response times to spike, even though the *average* looks fine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Performance modeling captures variability, not just averages — this is the key difference between a naive back-of-envelope estimate and a rigorous model</a:t>
            </a:r>
            <a:endParaRPr dirty="0" sz="2400" lang="en-US"/>
          </a:p>
        </p:txBody>
      </p:sp>
      <p:sp>
        <p:nvSpPr>
          <p:cNvPr id="1048825"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26"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22</a:t>
            </a:r>
            <a:endParaRPr dirty="0" sz="900"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02" name=""/>
        <p:cNvGrpSpPr/>
        <p:nvPr/>
      </p:nvGrpSpPr>
      <p:grpSpPr>
        <a:xfrm>
          <a:off x="0" y="0"/>
          <a:ext cx="0" cy="0"/>
          <a:chOff x="0" y="0"/>
          <a:chExt cx="0" cy="0"/>
        </a:xfrm>
      </p:grpSpPr>
      <p:sp>
        <p:nvSpPr>
          <p:cNvPr id="1048830"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Course Roadmap — What's Coming</a:t>
            </a:r>
            <a:endParaRPr dirty="0" sz="2600" lang="en-US"/>
          </a:p>
        </p:txBody>
      </p:sp>
      <p:sp>
        <p:nvSpPr>
          <p:cNvPr id="1048831" name="Shape 1"/>
          <p:cNvSpPr/>
          <p:nvPr/>
        </p:nvSpPr>
        <p:spPr>
          <a:xfrm>
            <a:off x="566928" y="1005840"/>
            <a:ext cx="411480" cy="45720"/>
          </a:xfrm>
          <a:prstGeom prst="rect"/>
          <a:solidFill>
            <a:srgbClr val="00B8A9"/>
          </a:solidFill>
        </p:spPr>
      </p:sp>
      <p:graphicFrame>
        <p:nvGraphicFramePr>
          <p:cNvPr id="4194304" name="Table 0"/>
          <p:cNvGraphicFramePr>
            <a:graphicFrameLocks noGrp="1"/>
          </p:cNvGraphicFramePr>
          <p:nvPr/>
        </p:nvGraphicFramePr>
        <p:xfrm>
          <a:off x="548640" y="1325880"/>
          <a:ext cx="11064240" cy="4846320"/>
        </p:xfrm>
        <a:graphic>
          <a:graphicData uri="http://schemas.openxmlformats.org/drawingml/2006/table">
            <a:tbl>
              <a:tblPr/>
              <a:tblGrid>
                <a:gridCol w="3622144"/>
                <a:gridCol w="7442096"/>
              </a:tblGrid>
              <a:tr h="538480">
                <a:tc>
                  <a:txBody>
                    <a:bodyPr/>
                    <a:p>
                      <a:pPr indent="0" marL="0">
                        <a:buNone/>
                      </a:pPr>
                      <a:r>
                        <a:rPr b="1" dirty="0" sz="2400" lang="en-US">
                          <a:solidFill>
                            <a:srgbClr val="FFFFFF"/>
                          </a:solidFill>
                          <a:latin typeface="Calibri" pitchFamily="34" charset="0"/>
                          <a:ea typeface="Calibri" pitchFamily="34" charset="-122"/>
                          <a:cs typeface="Calibri" pitchFamily="34" charset="-120"/>
                        </a:rPr>
                        <a:t>Lecture</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c>
                  <a:txBody>
                    <a:bodyPr/>
                    <a:p>
                      <a:pPr indent="0" marL="0">
                        <a:buNone/>
                      </a:pPr>
                      <a:r>
                        <a:rPr b="1" dirty="0" sz="2400" lang="en-US">
                          <a:solidFill>
                            <a:srgbClr val="FFFFFF"/>
                          </a:solidFill>
                          <a:latin typeface="Calibri" pitchFamily="34" charset="0"/>
                          <a:ea typeface="Calibri" pitchFamily="34" charset="-122"/>
                          <a:cs typeface="Calibri" pitchFamily="34" charset="-120"/>
                        </a:rPr>
                        <a:t>Topic</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2</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Performance Metrics &amp; Workload Characterization</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3</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Probability &amp; Statistics Foundations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4</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Queueing Theory Fundamentals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5</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Single-Station Queueing Models (M/M/1, M/M/c, M/G/1)</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6</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Operational Analysis &amp; Networks of Queues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7</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Discrete-Event Simulation</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8</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Capacity Planning &amp; Performance Prediction</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538480">
                <a:tc>
                  <a:txBody>
                    <a:bodyPr/>
                    <a:p>
                      <a:pPr indent="0" marL="0">
                        <a:buNone/>
                      </a:pPr>
                      <a:r>
                        <a:rPr dirty="0" sz="2400" lang="en-US">
                          <a:solidFill>
                            <a:srgbClr val="1A1A2E"/>
                          </a:solidFill>
                          <a:latin typeface="Calibri" pitchFamily="34" charset="0"/>
                          <a:ea typeface="Calibri" pitchFamily="34" charset="-122"/>
                          <a:cs typeface="Calibri" pitchFamily="34" charset="-120"/>
                        </a:rPr>
                        <a:t>9</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Case Studies &amp; Benchmarking</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bl>
          </a:graphicData>
        </a:graphic>
      </p:graphicFrame>
      <p:sp>
        <p:nvSpPr>
          <p:cNvPr id="1048832" name="Text 2"/>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33" name="Text 3"/>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23</a:t>
            </a:r>
            <a:endParaRPr dirty="0" sz="900"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05" name=""/>
        <p:cNvGrpSpPr/>
        <p:nvPr/>
      </p:nvGrpSpPr>
      <p:grpSpPr>
        <a:xfrm>
          <a:off x="0" y="0"/>
          <a:ext cx="0" cy="0"/>
          <a:chOff x="0" y="0"/>
          <a:chExt cx="0" cy="0"/>
        </a:xfrm>
      </p:grpSpPr>
      <p:sp>
        <p:nvSpPr>
          <p:cNvPr id="1048837"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A Worked Preview: Little's Law</a:t>
            </a:r>
            <a:endParaRPr dirty="0" sz="2600" lang="en-US"/>
          </a:p>
        </p:txBody>
      </p:sp>
      <p:sp>
        <p:nvSpPr>
          <p:cNvPr id="1048838" name="Shape 1"/>
          <p:cNvSpPr/>
          <p:nvPr/>
        </p:nvSpPr>
        <p:spPr>
          <a:xfrm>
            <a:off x="566928" y="1005840"/>
            <a:ext cx="411480" cy="45720"/>
          </a:xfrm>
          <a:prstGeom prst="rect"/>
          <a:solidFill>
            <a:srgbClr val="00B8A9"/>
          </a:solidFill>
        </p:spPr>
      </p:sp>
      <p:sp>
        <p:nvSpPr>
          <p:cNvPr id="1048839"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One of the most powerful and simple results in performance modeling, formally introduced in Lecture 4:</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L = λ × W</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Average number in system = arrival rate × average time in system</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This single equation lets you relate throughput, response time, and concurrency — without knowing anything about the internal distribution of service times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It applies to almost any stable system: a web server, a supermarket checkout line, or a hospital emergency room</a:t>
            </a:r>
            <a:endParaRPr dirty="0" sz="2800" lang="en-US"/>
          </a:p>
        </p:txBody>
      </p:sp>
      <p:sp>
        <p:nvSpPr>
          <p:cNvPr id="1048840"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41"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24</a:t>
            </a:r>
            <a:endParaRPr dirty="0" sz="900"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08" name=""/>
        <p:cNvGrpSpPr/>
        <p:nvPr/>
      </p:nvGrpSpPr>
      <p:grpSpPr>
        <a:xfrm>
          <a:off x="0" y="0"/>
          <a:ext cx="0" cy="0"/>
          <a:chOff x="0" y="0"/>
          <a:chExt cx="0" cy="0"/>
        </a:xfrm>
      </p:grpSpPr>
      <p:sp>
        <p:nvSpPr>
          <p:cNvPr id="1048845"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Common Misconceptions About Performance</a:t>
            </a:r>
            <a:endParaRPr dirty="0" sz="2600" lang="en-US"/>
          </a:p>
        </p:txBody>
      </p:sp>
      <p:sp>
        <p:nvSpPr>
          <p:cNvPr id="1048846" name="Shape 1"/>
          <p:cNvSpPr/>
          <p:nvPr/>
        </p:nvSpPr>
        <p:spPr>
          <a:xfrm>
            <a:off x="566928" y="1005840"/>
            <a:ext cx="411480" cy="45720"/>
          </a:xfrm>
          <a:prstGeom prst="rect"/>
          <a:solidFill>
            <a:srgbClr val="00B8A9"/>
          </a:solidFill>
        </p:spPr>
      </p:sp>
      <p:sp>
        <p:nvSpPr>
          <p:cNvPr id="1048847"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"More hardware always fixes performance problems"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False — if the bottleneck is architectural (e.g., lock contention), adding servers may do nothing</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"If it's fast with 10 test users, it'll be fast with 10,000"</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False — many systems degrade non-linearly as load increases, exactly what queueing theory predicts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"Performance testing can happen after everything else is done"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False — performance requirements should shape architecture decisions from day one</a:t>
            </a:r>
            <a:endParaRPr dirty="0" sz="2800" lang="en-US"/>
          </a:p>
        </p:txBody>
      </p:sp>
      <p:sp>
        <p:nvSpPr>
          <p:cNvPr id="1048848"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49"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25</a:t>
            </a:r>
            <a:endParaRPr dirty="0" sz="900"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11" name=""/>
        <p:cNvGrpSpPr/>
        <p:nvPr/>
      </p:nvGrpSpPr>
      <p:grpSpPr>
        <a:xfrm>
          <a:off x="0" y="0"/>
          <a:ext cx="0" cy="0"/>
          <a:chOff x="0" y="0"/>
          <a:chExt cx="0" cy="0"/>
        </a:xfrm>
      </p:grpSpPr>
      <p:sp>
        <p:nvSpPr>
          <p:cNvPr id="1048853"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Course Expectations and Approach</a:t>
            </a:r>
            <a:endParaRPr dirty="0" sz="2600" lang="en-US"/>
          </a:p>
        </p:txBody>
      </p:sp>
      <p:sp>
        <p:nvSpPr>
          <p:cNvPr id="1048854" name="Shape 1"/>
          <p:cNvSpPr/>
          <p:nvPr/>
        </p:nvSpPr>
        <p:spPr>
          <a:xfrm>
            <a:off x="566928" y="1005840"/>
            <a:ext cx="411480" cy="45720"/>
          </a:xfrm>
          <a:prstGeom prst="rect"/>
          <a:solidFill>
            <a:srgbClr val="00B8A9"/>
          </a:solidFill>
        </p:spPr>
      </p:sp>
      <p:sp>
        <p:nvSpPr>
          <p:cNvPr id="1048855"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This course blends theory (queueing mathematics, probability) with practice (simulation, real system case studies)</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Expect worked numerical examples in most lectures — performance modeling is a quantitative skill best learned by calculation, not just definitions</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By the end of the course, you should be able to take a real system description and produce a defensible, quantitative performance prediction</a:t>
            </a:r>
            <a:endParaRPr dirty="0" sz="2400" lang="en-US"/>
          </a:p>
        </p:txBody>
      </p:sp>
      <p:sp>
        <p:nvSpPr>
          <p:cNvPr id="1048856"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57"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26</a:t>
            </a:r>
            <a:endParaRPr dirty="0" sz="900"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14" name=""/>
        <p:cNvGrpSpPr/>
        <p:nvPr/>
      </p:nvGrpSpPr>
      <p:grpSpPr>
        <a:xfrm>
          <a:off x="0" y="0"/>
          <a:ext cx="0" cy="0"/>
          <a:chOff x="0" y="0"/>
          <a:chExt cx="0" cy="0"/>
        </a:xfrm>
      </p:grpSpPr>
      <p:sp>
        <p:nvSpPr>
          <p:cNvPr id="1048861"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Case Study Preview: Airline Check-In Counters</a:t>
            </a:r>
            <a:endParaRPr dirty="0" sz="2600" lang="en-US"/>
          </a:p>
        </p:txBody>
      </p:sp>
      <p:sp>
        <p:nvSpPr>
          <p:cNvPr id="1048862" name="Shape 1"/>
          <p:cNvSpPr/>
          <p:nvPr/>
        </p:nvSpPr>
        <p:spPr>
          <a:xfrm>
            <a:off x="566928" y="1005840"/>
            <a:ext cx="411480" cy="45720"/>
          </a:xfrm>
          <a:prstGeom prst="rect"/>
          <a:solidFill>
            <a:srgbClr val="00B8A9"/>
          </a:solidFill>
        </p:spPr>
      </p:sp>
      <p:sp>
        <p:nvSpPr>
          <p:cNvPr id="1048863"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Throughout this course, we will repeatedly return to a simple recurring example: airline check-in counters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Why this example works well:</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It has a clear arrival process (passengers), service process (check-in agents), and a queue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It generalizes directly to computing: passengers → requests, agents → servers/threads, counters → CPU cores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By Lecture 5, you will be able to calculate exactly how many check-in counters (or servers) are needed to keep average wait time under a target threshold</a:t>
            </a:r>
            <a:endParaRPr dirty="0" sz="2800" lang="en-US"/>
          </a:p>
        </p:txBody>
      </p:sp>
      <p:sp>
        <p:nvSpPr>
          <p:cNvPr id="1048864"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65"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27</a:t>
            </a:r>
            <a:endParaRPr dirty="0" sz="900"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EAF6F5"/>
        </a:solidFill>
        <a:effectLst/>
      </p:bgPr>
    </p:bg>
    <p:spTree>
      <p:nvGrpSpPr>
        <p:cNvPr id="117" name=""/>
        <p:cNvGrpSpPr/>
        <p:nvPr/>
      </p:nvGrpSpPr>
      <p:grpSpPr>
        <a:xfrm>
          <a:off x="0" y="0"/>
          <a:ext cx="0" cy="0"/>
          <a:chOff x="0" y="0"/>
          <a:chExt cx="0" cy="0"/>
        </a:xfrm>
      </p:grpSpPr>
      <p:sp>
        <p:nvSpPr>
          <p:cNvPr id="1048869" name="Text 0"/>
          <p:cNvSpPr/>
          <p:nvPr/>
        </p:nvSpPr>
        <p:spPr>
          <a:xfrm>
            <a:off x="548640" y="457200"/>
            <a:ext cx="7315200" cy="640080"/>
          </a:xfrm>
          <a:prstGeom prst="rect"/>
          <a:noFill/>
        </p:spPr>
        <p:txBody>
          <a:bodyPr anchor="ctr" bIns="0" lIns="0" rIns="0" rtlCol="0" tIns="0" wrap="square"/>
          <a:p>
            <a:pPr indent="0" marL="0">
              <a:buNone/>
            </a:pPr>
            <a:r>
              <a:rPr b="1" dirty="0" sz="2800" lang="en-US">
                <a:solidFill>
                  <a:srgbClr val="0F2942"/>
                </a:solidFill>
                <a:latin typeface="Calibri" pitchFamily="34" charset="0"/>
                <a:ea typeface="Calibri" pitchFamily="34" charset="-122"/>
                <a:cs typeface="Calibri" pitchFamily="34" charset="-120"/>
              </a:rPr>
              <a:t>Key Takeaways</a:t>
            </a:r>
            <a:endParaRPr dirty="0" sz="2800" lang="en-US"/>
          </a:p>
        </p:txBody>
      </p:sp>
      <p:sp>
        <p:nvSpPr>
          <p:cNvPr id="1048870" name="Shape 1"/>
          <p:cNvSpPr/>
          <p:nvPr/>
        </p:nvSpPr>
        <p:spPr>
          <a:xfrm>
            <a:off x="566928" y="1143000"/>
            <a:ext cx="457200" cy="54864"/>
          </a:xfrm>
          <a:prstGeom prst="rect"/>
          <a:solidFill>
            <a:srgbClr val="00B8A9"/>
          </a:solidFill>
        </p:spPr>
      </p:sp>
      <p:sp>
        <p:nvSpPr>
          <p:cNvPr id="1048871" name="Shape 2"/>
          <p:cNvSpPr/>
          <p:nvPr/>
        </p:nvSpPr>
        <p:spPr>
          <a:xfrm>
            <a:off x="548640" y="1508760"/>
            <a:ext cx="11064240" cy="777240"/>
          </a:xfrm>
          <a:prstGeom prst="roundRect">
            <a:avLst>
              <a:gd name="adj" fmla="val 9412"/>
            </a:avLst>
          </a:prstGeom>
          <a:solidFill>
            <a:srgbClr val="FFFFFF"/>
          </a:solidFill>
        </p:spPr>
      </p:sp>
      <p:sp>
        <p:nvSpPr>
          <p:cNvPr id="1048872" name="Shape 3"/>
          <p:cNvSpPr/>
          <p:nvPr/>
        </p:nvSpPr>
        <p:spPr>
          <a:xfrm>
            <a:off x="777240" y="1673352"/>
            <a:ext cx="457200" cy="457200"/>
          </a:xfrm>
          <a:prstGeom prst="ellipse"/>
          <a:solidFill>
            <a:srgbClr val="00B8A9"/>
          </a:solidFill>
        </p:spPr>
      </p:sp>
      <p:sp>
        <p:nvSpPr>
          <p:cNvPr id="1048873" name="Text 4"/>
          <p:cNvSpPr/>
          <p:nvPr/>
        </p:nvSpPr>
        <p:spPr>
          <a:xfrm>
            <a:off x="777240" y="16733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1</a:t>
            </a:r>
            <a:endParaRPr dirty="0" sz="1500" lang="en-US"/>
          </a:p>
        </p:txBody>
      </p:sp>
      <p:sp>
        <p:nvSpPr>
          <p:cNvPr id="1048874" name="Text 5"/>
          <p:cNvSpPr/>
          <p:nvPr/>
        </p:nvSpPr>
        <p:spPr>
          <a:xfrm>
            <a:off x="1417320" y="1508760"/>
            <a:ext cx="9966960" cy="777240"/>
          </a:xfrm>
          <a:prstGeom prst="rect"/>
          <a:noFill/>
        </p:spPr>
        <p:txBody>
          <a:bodyPr anchor="ctr" bIns="0" lIns="0" rIns="0" rtlCol="0" tIns="0" wrap="square"/>
          <a:p>
            <a:pPr indent="0" marL="0">
              <a:buNone/>
            </a:pPr>
            <a:r>
              <a:rPr dirty="0" sz="2400" lang="en-US">
                <a:solidFill>
                  <a:srgbClr val="1A1A2E"/>
                </a:solidFill>
                <a:latin typeface="Calibri" pitchFamily="34" charset="0"/>
                <a:ea typeface="Calibri" pitchFamily="34" charset="-122"/>
                <a:cs typeface="Calibri" pitchFamily="34" charset="-120"/>
              </a:rPr>
              <a:t>Performance modeling predicts system behavior under load before — or instead of — expensive real-world testing</a:t>
            </a:r>
            <a:endParaRPr dirty="0" sz="2400" lang="en-US"/>
          </a:p>
        </p:txBody>
      </p:sp>
      <p:sp>
        <p:nvSpPr>
          <p:cNvPr id="1048875" name="Shape 6"/>
          <p:cNvSpPr/>
          <p:nvPr/>
        </p:nvSpPr>
        <p:spPr>
          <a:xfrm>
            <a:off x="548640" y="2423160"/>
            <a:ext cx="11064240" cy="777240"/>
          </a:xfrm>
          <a:prstGeom prst="roundRect">
            <a:avLst>
              <a:gd name="adj" fmla="val 9412"/>
            </a:avLst>
          </a:prstGeom>
          <a:solidFill>
            <a:srgbClr val="FFFFFF"/>
          </a:solidFill>
        </p:spPr>
      </p:sp>
      <p:sp>
        <p:nvSpPr>
          <p:cNvPr id="1048876" name="Shape 7"/>
          <p:cNvSpPr/>
          <p:nvPr/>
        </p:nvSpPr>
        <p:spPr>
          <a:xfrm>
            <a:off x="777240" y="2587752"/>
            <a:ext cx="457200" cy="457200"/>
          </a:xfrm>
          <a:prstGeom prst="ellipse"/>
          <a:solidFill>
            <a:srgbClr val="00B8A9"/>
          </a:solidFill>
        </p:spPr>
      </p:sp>
      <p:sp>
        <p:nvSpPr>
          <p:cNvPr id="1048877" name="Text 8"/>
          <p:cNvSpPr/>
          <p:nvPr/>
        </p:nvSpPr>
        <p:spPr>
          <a:xfrm>
            <a:off x="777240" y="25877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2</a:t>
            </a:r>
            <a:endParaRPr dirty="0" sz="1500" lang="en-US"/>
          </a:p>
        </p:txBody>
      </p:sp>
      <p:sp>
        <p:nvSpPr>
          <p:cNvPr id="1048878" name="Text 9"/>
          <p:cNvSpPr/>
          <p:nvPr/>
        </p:nvSpPr>
        <p:spPr>
          <a:xfrm>
            <a:off x="1417320" y="2423160"/>
            <a:ext cx="9966960" cy="777240"/>
          </a:xfrm>
          <a:prstGeom prst="rect"/>
          <a:noFill/>
        </p:spPr>
        <p:txBody>
          <a:bodyPr anchor="ctr" bIns="0" lIns="0" rIns="0" rtlCol="0" tIns="0" wrap="square"/>
          <a:p>
            <a:pPr indent="0" marL="0">
              <a:buNone/>
            </a:pPr>
            <a:r>
              <a:rPr dirty="0" sz="2400" lang="en-US">
                <a:solidFill>
                  <a:srgbClr val="1A1A2E"/>
                </a:solidFill>
                <a:latin typeface="Calibri" pitchFamily="34" charset="0"/>
                <a:ea typeface="Calibri" pitchFamily="34" charset="-122"/>
                <a:cs typeface="Calibri" pitchFamily="34" charset="-120"/>
              </a:rPr>
              <a:t>Three model families exist: analytical (fast, idealized), simulation (flexible, realistic), and measurement-based (accurate, hard to generalize)</a:t>
            </a:r>
            <a:endParaRPr dirty="0" sz="2400" lang="en-US"/>
          </a:p>
        </p:txBody>
      </p:sp>
      <p:sp>
        <p:nvSpPr>
          <p:cNvPr id="1048879" name="Shape 10"/>
          <p:cNvSpPr/>
          <p:nvPr/>
        </p:nvSpPr>
        <p:spPr>
          <a:xfrm>
            <a:off x="548640" y="3337560"/>
            <a:ext cx="11064240" cy="777240"/>
          </a:xfrm>
          <a:prstGeom prst="roundRect">
            <a:avLst>
              <a:gd name="adj" fmla="val 9412"/>
            </a:avLst>
          </a:prstGeom>
          <a:solidFill>
            <a:srgbClr val="FFFFFF"/>
          </a:solidFill>
        </p:spPr>
      </p:sp>
      <p:sp>
        <p:nvSpPr>
          <p:cNvPr id="1048880" name="Shape 11"/>
          <p:cNvSpPr/>
          <p:nvPr/>
        </p:nvSpPr>
        <p:spPr>
          <a:xfrm>
            <a:off x="777240" y="3502152"/>
            <a:ext cx="457200" cy="457200"/>
          </a:xfrm>
          <a:prstGeom prst="ellipse"/>
          <a:solidFill>
            <a:srgbClr val="00B8A9"/>
          </a:solidFill>
        </p:spPr>
      </p:sp>
      <p:sp>
        <p:nvSpPr>
          <p:cNvPr id="1048881" name="Text 12"/>
          <p:cNvSpPr/>
          <p:nvPr/>
        </p:nvSpPr>
        <p:spPr>
          <a:xfrm>
            <a:off x="777240" y="35021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3</a:t>
            </a:r>
            <a:endParaRPr dirty="0" sz="1500" lang="en-US"/>
          </a:p>
        </p:txBody>
      </p:sp>
      <p:sp>
        <p:nvSpPr>
          <p:cNvPr id="1048882" name="Text 13"/>
          <p:cNvSpPr/>
          <p:nvPr/>
        </p:nvSpPr>
        <p:spPr>
          <a:xfrm>
            <a:off x="1417320" y="3337560"/>
            <a:ext cx="9966960" cy="777240"/>
          </a:xfrm>
          <a:prstGeom prst="rect"/>
          <a:noFill/>
        </p:spPr>
        <p:txBody>
          <a:bodyPr anchor="ctr" bIns="0" lIns="0" rIns="0" rtlCol="0" tIns="0" wrap="square"/>
          <a:p>
            <a:pPr indent="0" marL="0">
              <a:buNone/>
            </a:pPr>
            <a:r>
              <a:rPr dirty="0" sz="2400" lang="en-US">
                <a:solidFill>
                  <a:srgbClr val="1A1A2E"/>
                </a:solidFill>
                <a:latin typeface="Calibri" pitchFamily="34" charset="0"/>
                <a:ea typeface="Calibri" pitchFamily="34" charset="-122"/>
                <a:cs typeface="Calibri" pitchFamily="34" charset="-120"/>
              </a:rPr>
              <a:t>The performance engineering lifecycle is: characterize workload, build a model, validate it, predict/plan, then monitor and refine</a:t>
            </a:r>
            <a:endParaRPr dirty="0" sz="2400" lang="en-US"/>
          </a:p>
        </p:txBody>
      </p:sp>
      <p:sp>
        <p:nvSpPr>
          <p:cNvPr id="1048883" name="Shape 14"/>
          <p:cNvSpPr/>
          <p:nvPr/>
        </p:nvSpPr>
        <p:spPr>
          <a:xfrm>
            <a:off x="548640" y="4251960"/>
            <a:ext cx="11064240" cy="777240"/>
          </a:xfrm>
          <a:prstGeom prst="roundRect">
            <a:avLst>
              <a:gd name="adj" fmla="val 9412"/>
            </a:avLst>
          </a:prstGeom>
          <a:solidFill>
            <a:srgbClr val="FFFFFF"/>
          </a:solidFill>
        </p:spPr>
      </p:sp>
      <p:sp>
        <p:nvSpPr>
          <p:cNvPr id="1048884" name="Shape 15"/>
          <p:cNvSpPr/>
          <p:nvPr/>
        </p:nvSpPr>
        <p:spPr>
          <a:xfrm>
            <a:off x="777240" y="4416552"/>
            <a:ext cx="457200" cy="457200"/>
          </a:xfrm>
          <a:prstGeom prst="ellipse"/>
          <a:solidFill>
            <a:srgbClr val="00B8A9"/>
          </a:solidFill>
        </p:spPr>
      </p:sp>
      <p:sp>
        <p:nvSpPr>
          <p:cNvPr id="1048885" name="Text 16"/>
          <p:cNvSpPr/>
          <p:nvPr/>
        </p:nvSpPr>
        <p:spPr>
          <a:xfrm>
            <a:off x="777240" y="44165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4</a:t>
            </a:r>
            <a:endParaRPr dirty="0" sz="1500" lang="en-US"/>
          </a:p>
        </p:txBody>
      </p:sp>
      <p:sp>
        <p:nvSpPr>
          <p:cNvPr id="1048886" name="Text 17"/>
          <p:cNvSpPr/>
          <p:nvPr/>
        </p:nvSpPr>
        <p:spPr>
          <a:xfrm>
            <a:off x="1417320" y="4251960"/>
            <a:ext cx="9966960" cy="777240"/>
          </a:xfrm>
          <a:prstGeom prst="rect"/>
          <a:noFill/>
        </p:spPr>
        <p:txBody>
          <a:bodyPr anchor="ctr" bIns="0" lIns="0" rIns="0" rtlCol="0" tIns="0" wrap="square"/>
          <a:p>
            <a:pPr indent="0" marL="0">
              <a:buNone/>
            </a:pPr>
            <a:r>
              <a:rPr dirty="0" sz="2400" lang="en-US">
                <a:solidFill>
                  <a:srgbClr val="1A1A2E"/>
                </a:solidFill>
                <a:latin typeface="Calibri" pitchFamily="34" charset="0"/>
                <a:ea typeface="Calibri" pitchFamily="34" charset="-122"/>
                <a:cs typeface="Calibri" pitchFamily="34" charset="-120"/>
              </a:rPr>
              <a:t>Bottlenecks — not just 'more hardware' — determine system capacity; optimizing the wrong resource wastes effort</a:t>
            </a:r>
            <a:endParaRPr dirty="0" sz="2400" lang="en-US"/>
          </a:p>
        </p:txBody>
      </p:sp>
      <p:sp>
        <p:nvSpPr>
          <p:cNvPr id="1048887" name="Shape 18"/>
          <p:cNvSpPr/>
          <p:nvPr/>
        </p:nvSpPr>
        <p:spPr>
          <a:xfrm>
            <a:off x="548640" y="5166360"/>
            <a:ext cx="11064240" cy="777240"/>
          </a:xfrm>
          <a:prstGeom prst="roundRect">
            <a:avLst>
              <a:gd name="adj" fmla="val 9412"/>
            </a:avLst>
          </a:prstGeom>
          <a:solidFill>
            <a:srgbClr val="FFFFFF"/>
          </a:solidFill>
        </p:spPr>
      </p:sp>
      <p:sp>
        <p:nvSpPr>
          <p:cNvPr id="1048888" name="Shape 19"/>
          <p:cNvSpPr/>
          <p:nvPr/>
        </p:nvSpPr>
        <p:spPr>
          <a:xfrm>
            <a:off x="777240" y="5330952"/>
            <a:ext cx="457200" cy="457200"/>
          </a:xfrm>
          <a:prstGeom prst="ellipse"/>
          <a:solidFill>
            <a:srgbClr val="00B8A9"/>
          </a:solidFill>
        </p:spPr>
      </p:sp>
      <p:sp>
        <p:nvSpPr>
          <p:cNvPr id="1048889" name="Text 20"/>
          <p:cNvSpPr/>
          <p:nvPr/>
        </p:nvSpPr>
        <p:spPr>
          <a:xfrm>
            <a:off x="777240" y="53309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5</a:t>
            </a:r>
            <a:endParaRPr dirty="0" sz="1500" lang="en-US"/>
          </a:p>
        </p:txBody>
      </p:sp>
      <p:sp>
        <p:nvSpPr>
          <p:cNvPr id="1048890" name="Text 21"/>
          <p:cNvSpPr/>
          <p:nvPr/>
        </p:nvSpPr>
        <p:spPr>
          <a:xfrm>
            <a:off x="1417320" y="5166360"/>
            <a:ext cx="9966960" cy="777240"/>
          </a:xfrm>
          <a:prstGeom prst="rect"/>
          <a:noFill/>
        </p:spPr>
        <p:txBody>
          <a:bodyPr anchor="ctr" bIns="0" lIns="0" rIns="0" rtlCol="0" tIns="0" wrap="square"/>
          <a:p>
            <a:pPr indent="0" marL="0">
              <a:buNone/>
            </a:pPr>
            <a:r>
              <a:rPr dirty="0" sz="2400" lang="en-US">
                <a:solidFill>
                  <a:srgbClr val="1A1A2E"/>
                </a:solidFill>
                <a:latin typeface="Calibri" pitchFamily="34" charset="0"/>
                <a:ea typeface="Calibri" pitchFamily="34" charset="-122"/>
                <a:cs typeface="Calibri" pitchFamily="34" charset="-120"/>
              </a:rPr>
              <a:t>Real systems are stochastic, not deterministic — variability, not just averages, drives queueing and delay</a:t>
            </a:r>
            <a:endParaRPr dirty="0" sz="2400" lang="en-US"/>
          </a:p>
        </p:txBody>
      </p:sp>
      <p:sp>
        <p:nvSpPr>
          <p:cNvPr id="1048891" name="Text 22"/>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892" name="Text 23"/>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28</a:t>
            </a:r>
            <a:endParaRPr dirty="0" sz="900"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F2942"/>
        </a:solidFill>
        <a:effectLst/>
      </p:bgPr>
    </p:bg>
    <p:spTree>
      <p:nvGrpSpPr>
        <p:cNvPr id="120" name=""/>
        <p:cNvGrpSpPr/>
        <p:nvPr/>
      </p:nvGrpSpPr>
      <p:grpSpPr>
        <a:xfrm>
          <a:off x="0" y="0"/>
          <a:ext cx="0" cy="0"/>
          <a:chOff x="0" y="0"/>
          <a:chExt cx="0" cy="0"/>
        </a:xfrm>
      </p:grpSpPr>
      <p:sp>
        <p:nvSpPr>
          <p:cNvPr id="1048896" name="Text 0"/>
          <p:cNvSpPr/>
          <p:nvPr/>
        </p:nvSpPr>
        <p:spPr>
          <a:xfrm>
            <a:off x="822960" y="822960"/>
            <a:ext cx="7315200" cy="365760"/>
          </a:xfrm>
          <a:prstGeom prst="rect"/>
          <a:noFill/>
        </p:spPr>
        <p:txBody>
          <a:bodyPr anchor="ctr" bIns="0" lIns="0" rIns="0" rtlCol="0" tIns="0" wrap="square"/>
          <a:p>
            <a:pPr indent="0" marL="0">
              <a:buNone/>
            </a:pPr>
            <a:r>
              <a:rPr b="1" dirty="0" sz="1400" lang="en-US">
                <a:solidFill>
                  <a:srgbClr val="FF6B35"/>
                </a:solidFill>
                <a:latin typeface="Calibri" pitchFamily="34" charset="0"/>
                <a:ea typeface="Calibri" pitchFamily="34" charset="-122"/>
                <a:cs typeface="Calibri" pitchFamily="34" charset="-120"/>
              </a:rPr>
              <a:t>DISCUSSION / REVIEW QUESTION</a:t>
            </a:r>
            <a:endParaRPr dirty="0" sz="1400" lang="en-US"/>
          </a:p>
        </p:txBody>
      </p:sp>
      <p:sp>
        <p:nvSpPr>
          <p:cNvPr id="1048897" name="Text 1"/>
          <p:cNvSpPr/>
          <p:nvPr/>
        </p:nvSpPr>
        <p:spPr>
          <a:xfrm>
            <a:off x="822960" y="1371600"/>
            <a:ext cx="10241280" cy="2011680"/>
          </a:xfrm>
          <a:prstGeom prst="rect"/>
          <a:noFill/>
        </p:spPr>
        <p:txBody>
          <a:bodyPr anchor="t" bIns="0" lIns="0" rIns="0" rtlCol="0" tIns="0" wrap="square"/>
          <a:p>
            <a:pPr indent="0" marL="0">
              <a:lnSpc>
                <a:spcPct val="125000"/>
              </a:lnSpc>
              <a:buNone/>
            </a:pPr>
            <a:r>
              <a:rPr b="1" dirty="0" sz="2400" lang="en-US">
                <a:solidFill>
                  <a:srgbClr val="FFFFFF"/>
                </a:solidFill>
                <a:latin typeface="Calibri" pitchFamily="34" charset="0"/>
                <a:ea typeface="Calibri" pitchFamily="34" charset="-122"/>
                <a:cs typeface="Calibri" pitchFamily="34" charset="-120"/>
              </a:rPr>
              <a:t>A team doubles their web server's CPU capacity after users report slowness, but response times do not improve at all. Using the concepts from this lecture, explain what likely went wrong and what step of the performance engineering lifecycle was probably skipped.</a:t>
            </a:r>
            <a:endParaRPr dirty="0" sz="2400" lang="en-US"/>
          </a:p>
        </p:txBody>
      </p:sp>
      <p:sp>
        <p:nvSpPr>
          <p:cNvPr id="1048898" name="Text 2"/>
          <p:cNvSpPr/>
          <p:nvPr/>
        </p:nvSpPr>
        <p:spPr>
          <a:xfrm>
            <a:off x="822960" y="3749040"/>
            <a:ext cx="5486400" cy="365760"/>
          </a:xfrm>
          <a:prstGeom prst="rect"/>
          <a:noFill/>
        </p:spPr>
        <p:txBody>
          <a:bodyPr anchor="ctr" bIns="0" lIns="0" rIns="0" rtlCol="0" tIns="0" wrap="square"/>
          <a:p>
            <a:pPr indent="0" marL="0">
              <a:buNone/>
            </a:pPr>
            <a:r>
              <a:rPr b="1" dirty="0" sz="2000" lang="en-US">
                <a:solidFill>
                  <a:srgbClr val="00B8A9"/>
                </a:solidFill>
                <a:latin typeface="Calibri" pitchFamily="34" charset="0"/>
                <a:ea typeface="Calibri" pitchFamily="34" charset="-122"/>
                <a:cs typeface="Calibri" pitchFamily="34" charset="-120"/>
              </a:rPr>
              <a:t>Think about:</a:t>
            </a:r>
            <a:endParaRPr dirty="0" sz="2000" lang="en-US"/>
          </a:p>
        </p:txBody>
      </p:sp>
      <p:sp>
        <p:nvSpPr>
          <p:cNvPr id="1048899" name="Text 3"/>
          <p:cNvSpPr/>
          <p:nvPr/>
        </p:nvSpPr>
        <p:spPr>
          <a:xfrm>
            <a:off x="822960" y="4160520"/>
            <a:ext cx="10058400" cy="2011680"/>
          </a:xfrm>
          <a:prstGeom prst="rect"/>
          <a:noFill/>
        </p:spPr>
        <p:txBody>
          <a:bodyPr anchor="t" bIns="0" lIns="0" rIns="0" rtlCol="0" tIns="0" wrap="square"/>
          <a:p>
            <a:pPr indent="-342900" marL="342900">
              <a:spcAft>
                <a:spcPts val="600"/>
              </a:spcAft>
              <a:buSzPct val="100000"/>
              <a:buChar char="•"/>
            </a:pPr>
            <a:r>
              <a:rPr dirty="0" sz="2000" lang="en-US">
                <a:solidFill>
                  <a:srgbClr val="C7D0D9"/>
                </a:solidFill>
                <a:latin typeface="Calibri" pitchFamily="34" charset="0"/>
                <a:ea typeface="Calibri" pitchFamily="34" charset="-122"/>
                <a:cs typeface="Calibri" pitchFamily="34" charset="-120"/>
              </a:rPr>
              <a:t>Think about the concept of a 'bottleneck' — was CPU necessarily the limiting resource?</a:t>
            </a:r>
            <a:endParaRPr dirty="0" sz="2000" lang="en-US"/>
          </a:p>
          <a:p>
            <a:pPr indent="-342900" marL="342900">
              <a:spcAft>
                <a:spcPts val="600"/>
              </a:spcAft>
              <a:buSzPct val="100000"/>
              <a:buChar char="•"/>
            </a:pPr>
            <a:r>
              <a:rPr dirty="0" sz="2000" lang="en-US">
                <a:solidFill>
                  <a:srgbClr val="C7D0D9"/>
                </a:solidFill>
                <a:latin typeface="Calibri" pitchFamily="34" charset="0"/>
                <a:ea typeface="Calibri" pitchFamily="34" charset="-122"/>
                <a:cs typeface="Calibri" pitchFamily="34" charset="-120"/>
              </a:rPr>
              <a:t>Consider whether workload characterization was done before this decision was made</a:t>
            </a:r>
            <a:endParaRPr dirty="0" sz="2000" lang="en-US"/>
          </a:p>
          <a:p>
            <a:pPr indent="-342900" marL="342900">
              <a:spcAft>
                <a:spcPts val="600"/>
              </a:spcAft>
              <a:buSzPct val="100000"/>
              <a:buChar char="•"/>
            </a:pPr>
            <a:r>
              <a:rPr dirty="0" sz="2000" lang="en-US">
                <a:solidFill>
                  <a:srgbClr val="C7D0D9"/>
                </a:solidFill>
                <a:latin typeface="Calibri" pitchFamily="34" charset="0"/>
                <a:ea typeface="Calibri" pitchFamily="34" charset="-122"/>
                <a:cs typeface="Calibri" pitchFamily="34" charset="-120"/>
              </a:rPr>
              <a:t>Think about what evidence (measurement or model) would have justified this specific upgrade</a:t>
            </a:r>
            <a:endParaRPr dirty="0" sz="2000" lang="en-US"/>
          </a:p>
        </p:txBody>
      </p:sp>
      <p:sp>
        <p:nvSpPr>
          <p:cNvPr id="1048900" name="Text 4"/>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901" name="Text 5"/>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29</a:t>
            </a:r>
            <a:endParaRPr dirty="0" sz="900"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41" name=""/>
        <p:cNvGrpSpPr/>
        <p:nvPr/>
      </p:nvGrpSpPr>
      <p:grpSpPr>
        <a:xfrm>
          <a:off x="0" y="0"/>
          <a:ext cx="0" cy="0"/>
          <a:chOff x="0" y="0"/>
          <a:chExt cx="0" cy="0"/>
        </a:xfrm>
      </p:grpSpPr>
      <p:sp>
        <p:nvSpPr>
          <p:cNvPr id="1048593" name="Text 0"/>
          <p:cNvSpPr/>
          <p:nvPr/>
        </p:nvSpPr>
        <p:spPr>
          <a:xfrm>
            <a:off x="548640" y="411480"/>
            <a:ext cx="5486400" cy="640080"/>
          </a:xfrm>
          <a:prstGeom prst="rect"/>
          <a:noFill/>
        </p:spPr>
        <p:txBody>
          <a:bodyPr anchor="ctr" bIns="0" lIns="0" rIns="0" rtlCol="0" tIns="0" wrap="square"/>
          <a:p>
            <a:pPr indent="0" marL="0">
              <a:buNone/>
            </a:pPr>
            <a:r>
              <a:rPr b="1" dirty="0" sz="3000" lang="en-US">
                <a:solidFill>
                  <a:srgbClr val="0F2942"/>
                </a:solidFill>
                <a:latin typeface="Calibri" pitchFamily="34" charset="0"/>
                <a:ea typeface="Calibri" pitchFamily="34" charset="-122"/>
                <a:cs typeface="Calibri" pitchFamily="34" charset="-120"/>
              </a:rPr>
              <a:t>Agenda</a:t>
            </a:r>
            <a:endParaRPr dirty="0" sz="3000" lang="en-US"/>
          </a:p>
        </p:txBody>
      </p:sp>
      <p:sp>
        <p:nvSpPr>
          <p:cNvPr id="1048594" name="Shape 1"/>
          <p:cNvSpPr/>
          <p:nvPr/>
        </p:nvSpPr>
        <p:spPr>
          <a:xfrm>
            <a:off x="566928" y="1097280"/>
            <a:ext cx="457200" cy="54864"/>
          </a:xfrm>
          <a:prstGeom prst="rect"/>
          <a:solidFill>
            <a:srgbClr val="00B8A9"/>
          </a:solidFill>
        </p:spPr>
      </p:sp>
      <p:sp>
        <p:nvSpPr>
          <p:cNvPr id="1048595" name="Shape 2"/>
          <p:cNvSpPr/>
          <p:nvPr/>
        </p:nvSpPr>
        <p:spPr>
          <a:xfrm>
            <a:off x="640080" y="1508760"/>
            <a:ext cx="457200" cy="457200"/>
          </a:xfrm>
          <a:prstGeom prst="roundRect">
            <a:avLst>
              <a:gd name="adj" fmla="val 16000"/>
            </a:avLst>
          </a:prstGeom>
          <a:solidFill>
            <a:srgbClr val="EAF6F5"/>
          </a:solidFill>
        </p:spPr>
      </p:sp>
      <p:sp>
        <p:nvSpPr>
          <p:cNvPr id="1048596" name="Text 3"/>
          <p:cNvSpPr/>
          <p:nvPr/>
        </p:nvSpPr>
        <p:spPr>
          <a:xfrm>
            <a:off x="640080" y="150876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1</a:t>
            </a:r>
            <a:endParaRPr dirty="0" sz="1600" lang="en-US"/>
          </a:p>
        </p:txBody>
      </p:sp>
      <p:sp>
        <p:nvSpPr>
          <p:cNvPr id="1048597" name="Text 4"/>
          <p:cNvSpPr/>
          <p:nvPr/>
        </p:nvSpPr>
        <p:spPr>
          <a:xfrm>
            <a:off x="1234440" y="1481328"/>
            <a:ext cx="9673046"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Why systems fail in production even when they 'work'</a:t>
            </a:r>
            <a:endParaRPr dirty="0" sz="2400" lang="en-US"/>
          </a:p>
        </p:txBody>
      </p:sp>
      <p:sp>
        <p:nvSpPr>
          <p:cNvPr id="1048598" name="Shape 5"/>
          <p:cNvSpPr/>
          <p:nvPr/>
        </p:nvSpPr>
        <p:spPr>
          <a:xfrm>
            <a:off x="640080" y="2301240"/>
            <a:ext cx="457200" cy="457200"/>
          </a:xfrm>
          <a:prstGeom prst="roundRect">
            <a:avLst>
              <a:gd name="adj" fmla="val 16000"/>
            </a:avLst>
          </a:prstGeom>
          <a:solidFill>
            <a:srgbClr val="EAF6F5"/>
          </a:solidFill>
        </p:spPr>
      </p:sp>
      <p:sp>
        <p:nvSpPr>
          <p:cNvPr id="1048599" name="Text 6"/>
          <p:cNvSpPr/>
          <p:nvPr/>
        </p:nvSpPr>
        <p:spPr>
          <a:xfrm>
            <a:off x="640080" y="230124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2</a:t>
            </a:r>
            <a:endParaRPr dirty="0" sz="1600" lang="en-US"/>
          </a:p>
        </p:txBody>
      </p:sp>
      <p:sp>
        <p:nvSpPr>
          <p:cNvPr id="1048600" name="Text 7"/>
          <p:cNvSpPr/>
          <p:nvPr/>
        </p:nvSpPr>
        <p:spPr>
          <a:xfrm>
            <a:off x="1234440" y="2273808"/>
            <a:ext cx="9673046"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What is performance modeling, and what problems does it solve?</a:t>
            </a:r>
            <a:endParaRPr dirty="0" sz="2400" lang="en-US"/>
          </a:p>
        </p:txBody>
      </p:sp>
      <p:sp>
        <p:nvSpPr>
          <p:cNvPr id="1048601" name="Shape 8"/>
          <p:cNvSpPr/>
          <p:nvPr/>
        </p:nvSpPr>
        <p:spPr>
          <a:xfrm>
            <a:off x="640080" y="3093720"/>
            <a:ext cx="457200" cy="457200"/>
          </a:xfrm>
          <a:prstGeom prst="roundRect">
            <a:avLst>
              <a:gd name="adj" fmla="val 16000"/>
            </a:avLst>
          </a:prstGeom>
          <a:solidFill>
            <a:srgbClr val="EAF6F5"/>
          </a:solidFill>
        </p:spPr>
      </p:sp>
      <p:sp>
        <p:nvSpPr>
          <p:cNvPr id="1048602" name="Text 9"/>
          <p:cNvSpPr/>
          <p:nvPr/>
        </p:nvSpPr>
        <p:spPr>
          <a:xfrm>
            <a:off x="640080" y="309372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3</a:t>
            </a:r>
            <a:endParaRPr dirty="0" sz="1600" lang="en-US"/>
          </a:p>
        </p:txBody>
      </p:sp>
      <p:sp>
        <p:nvSpPr>
          <p:cNvPr id="1048603" name="Text 10"/>
          <p:cNvSpPr/>
          <p:nvPr/>
        </p:nvSpPr>
        <p:spPr>
          <a:xfrm>
            <a:off x="1234440" y="3066288"/>
            <a:ext cx="9673046"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Types of performance models: analytical, simulation, and measurement-based</a:t>
            </a:r>
            <a:endParaRPr dirty="0" sz="2400" lang="en-US"/>
          </a:p>
        </p:txBody>
      </p:sp>
      <p:sp>
        <p:nvSpPr>
          <p:cNvPr id="1048604" name="Shape 11"/>
          <p:cNvSpPr/>
          <p:nvPr/>
        </p:nvSpPr>
        <p:spPr>
          <a:xfrm>
            <a:off x="640080" y="3886200"/>
            <a:ext cx="457200" cy="457200"/>
          </a:xfrm>
          <a:prstGeom prst="roundRect">
            <a:avLst>
              <a:gd name="adj" fmla="val 16000"/>
            </a:avLst>
          </a:prstGeom>
          <a:solidFill>
            <a:srgbClr val="EAF6F5"/>
          </a:solidFill>
        </p:spPr>
      </p:sp>
      <p:sp>
        <p:nvSpPr>
          <p:cNvPr id="1048605" name="Text 12"/>
          <p:cNvSpPr/>
          <p:nvPr/>
        </p:nvSpPr>
        <p:spPr>
          <a:xfrm>
            <a:off x="640080" y="388620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4</a:t>
            </a:r>
            <a:endParaRPr dirty="0" sz="1600" lang="en-US"/>
          </a:p>
        </p:txBody>
      </p:sp>
      <p:sp>
        <p:nvSpPr>
          <p:cNvPr id="1048606" name="Text 13"/>
          <p:cNvSpPr/>
          <p:nvPr/>
        </p:nvSpPr>
        <p:spPr>
          <a:xfrm>
            <a:off x="1234440" y="3858768"/>
            <a:ext cx="9673046"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The performance engineering lifecycle</a:t>
            </a:r>
            <a:endParaRPr dirty="0" sz="2400" lang="en-US"/>
          </a:p>
        </p:txBody>
      </p:sp>
      <p:sp>
        <p:nvSpPr>
          <p:cNvPr id="1048607" name="Shape 14"/>
          <p:cNvSpPr/>
          <p:nvPr/>
        </p:nvSpPr>
        <p:spPr>
          <a:xfrm>
            <a:off x="640080" y="4678680"/>
            <a:ext cx="457200" cy="457200"/>
          </a:xfrm>
          <a:prstGeom prst="roundRect">
            <a:avLst>
              <a:gd name="adj" fmla="val 16000"/>
            </a:avLst>
          </a:prstGeom>
          <a:solidFill>
            <a:srgbClr val="EAF6F5"/>
          </a:solidFill>
        </p:spPr>
      </p:sp>
      <p:sp>
        <p:nvSpPr>
          <p:cNvPr id="1048608" name="Text 15"/>
          <p:cNvSpPr/>
          <p:nvPr/>
        </p:nvSpPr>
        <p:spPr>
          <a:xfrm>
            <a:off x="640080" y="467868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5</a:t>
            </a:r>
            <a:endParaRPr dirty="0" sz="1600" lang="en-US"/>
          </a:p>
        </p:txBody>
      </p:sp>
      <p:sp>
        <p:nvSpPr>
          <p:cNvPr id="1048609" name="Text 16"/>
          <p:cNvSpPr/>
          <p:nvPr/>
        </p:nvSpPr>
        <p:spPr>
          <a:xfrm>
            <a:off x="1234440" y="4651248"/>
            <a:ext cx="9673046"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Common pitfalls: premature optimization vs. no capacity planning at all</a:t>
            </a:r>
            <a:endParaRPr dirty="0" sz="2400" lang="en-US"/>
          </a:p>
        </p:txBody>
      </p:sp>
      <p:sp>
        <p:nvSpPr>
          <p:cNvPr id="1048610" name="Shape 17"/>
          <p:cNvSpPr/>
          <p:nvPr/>
        </p:nvSpPr>
        <p:spPr>
          <a:xfrm>
            <a:off x="640080" y="5471160"/>
            <a:ext cx="457200" cy="457200"/>
          </a:xfrm>
          <a:prstGeom prst="roundRect">
            <a:avLst>
              <a:gd name="adj" fmla="val 16000"/>
            </a:avLst>
          </a:prstGeom>
          <a:solidFill>
            <a:srgbClr val="EAF6F5"/>
          </a:solidFill>
        </p:spPr>
      </p:sp>
      <p:sp>
        <p:nvSpPr>
          <p:cNvPr id="1048611" name="Text 18"/>
          <p:cNvSpPr/>
          <p:nvPr/>
        </p:nvSpPr>
        <p:spPr>
          <a:xfrm>
            <a:off x="640080" y="547116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6</a:t>
            </a:r>
            <a:endParaRPr dirty="0" sz="1600" lang="en-US"/>
          </a:p>
        </p:txBody>
      </p:sp>
      <p:sp>
        <p:nvSpPr>
          <p:cNvPr id="1048612" name="Text 19"/>
          <p:cNvSpPr/>
          <p:nvPr/>
        </p:nvSpPr>
        <p:spPr>
          <a:xfrm>
            <a:off x="1234440" y="5443728"/>
            <a:ext cx="9673046"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Course roadmap: from queueing theory to simulation to capacity planning</a:t>
            </a:r>
            <a:endParaRPr dirty="0" sz="2400" lang="en-US"/>
          </a:p>
        </p:txBody>
      </p:sp>
      <p:sp>
        <p:nvSpPr>
          <p:cNvPr id="1048613" name="Text 20"/>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14" name="Text 21"/>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3</a:t>
            </a:r>
            <a:endParaRPr dirty="0" sz="900"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23" name=""/>
        <p:cNvGrpSpPr/>
        <p:nvPr/>
      </p:nvGrpSpPr>
      <p:grpSpPr>
        <a:xfrm>
          <a:off x="0" y="0"/>
          <a:ext cx="0" cy="0"/>
          <a:chOff x="0" y="0"/>
          <a:chExt cx="0" cy="0"/>
        </a:xfrm>
      </p:grpSpPr>
      <p:sp>
        <p:nvSpPr>
          <p:cNvPr id="1048905" name="Text 0"/>
          <p:cNvSpPr/>
          <p:nvPr/>
        </p:nvSpPr>
        <p:spPr>
          <a:xfrm>
            <a:off x="548640" y="457200"/>
            <a:ext cx="91440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References &amp; Further Reading</a:t>
            </a:r>
            <a:endParaRPr dirty="0" sz="2600" lang="en-US"/>
          </a:p>
        </p:txBody>
      </p:sp>
      <p:sp>
        <p:nvSpPr>
          <p:cNvPr id="1048906" name="Shape 1"/>
          <p:cNvSpPr/>
          <p:nvPr/>
        </p:nvSpPr>
        <p:spPr>
          <a:xfrm>
            <a:off x="566928" y="1097280"/>
            <a:ext cx="411480" cy="45720"/>
          </a:xfrm>
          <a:prstGeom prst="rect"/>
          <a:solidFill>
            <a:srgbClr val="00B8A9"/>
          </a:solidFill>
        </p:spPr>
      </p:sp>
      <p:sp>
        <p:nvSpPr>
          <p:cNvPr id="1048907" name="Text 2"/>
          <p:cNvSpPr/>
          <p:nvPr/>
        </p:nvSpPr>
        <p:spPr>
          <a:xfrm>
            <a:off x="594360" y="1463040"/>
            <a:ext cx="10789920" cy="329184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Jain, R. — The Art of Computer Systems Performance Analysis</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Menasce, D. and Almeida, V. — Capacity Planning for Web Services</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Lazowska et al. — Quantitative System Performance (free online classic text)</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Gunther, N. — Guerrilla Capacity Planning</a:t>
            </a:r>
            <a:endParaRPr dirty="0" sz="2400" lang="en-US"/>
          </a:p>
        </p:txBody>
      </p:sp>
      <p:sp>
        <p:nvSpPr>
          <p:cNvPr id="1048908" name="Shape 3"/>
          <p:cNvSpPr/>
          <p:nvPr/>
        </p:nvSpPr>
        <p:spPr>
          <a:xfrm>
            <a:off x="548640" y="5029200"/>
            <a:ext cx="11064240" cy="1051560"/>
          </a:xfrm>
          <a:prstGeom prst="roundRect">
            <a:avLst>
              <a:gd name="adj" fmla="val 7826"/>
            </a:avLst>
          </a:prstGeom>
          <a:solidFill>
            <a:srgbClr val="0F2942"/>
          </a:solidFill>
        </p:spPr>
      </p:sp>
      <p:sp>
        <p:nvSpPr>
          <p:cNvPr id="1048909" name="Text 4"/>
          <p:cNvSpPr/>
          <p:nvPr/>
        </p:nvSpPr>
        <p:spPr>
          <a:xfrm>
            <a:off x="822960" y="5138928"/>
            <a:ext cx="2743200" cy="320040"/>
          </a:xfrm>
          <a:prstGeom prst="rect"/>
          <a:noFill/>
        </p:spPr>
        <p:txBody>
          <a:bodyPr anchor="ctr" bIns="0" lIns="0" rIns="0" rtlCol="0" tIns="0" wrap="square"/>
          <a:p>
            <a:pPr indent="0" marL="0">
              <a:buNone/>
            </a:pPr>
            <a:r>
              <a:rPr b="1" dirty="0" sz="1100" lang="en-US">
                <a:solidFill>
                  <a:srgbClr val="00B8A9"/>
                </a:solidFill>
                <a:latin typeface="Calibri" pitchFamily="34" charset="0"/>
                <a:ea typeface="Calibri" pitchFamily="34" charset="-122"/>
                <a:cs typeface="Calibri" pitchFamily="34" charset="-120"/>
              </a:rPr>
              <a:t>NEXT LECTURE</a:t>
            </a:r>
            <a:endParaRPr dirty="0" sz="1100" lang="en-US"/>
          </a:p>
        </p:txBody>
      </p:sp>
      <p:sp>
        <p:nvSpPr>
          <p:cNvPr id="1048910" name="Text 5"/>
          <p:cNvSpPr/>
          <p:nvPr/>
        </p:nvSpPr>
        <p:spPr>
          <a:xfrm>
            <a:off x="822960" y="5422392"/>
            <a:ext cx="10058400" cy="548640"/>
          </a:xfrm>
          <a:prstGeom prst="rect"/>
          <a:noFill/>
        </p:spPr>
        <p:txBody>
          <a:bodyPr anchor="ctr" bIns="0" lIns="0" rIns="0" rtlCol="0" tIns="0" wrap="square"/>
          <a:p>
            <a:pPr indent="0" marL="0">
              <a:buNone/>
            </a:pPr>
            <a:r>
              <a:rPr b="1" dirty="0" sz="1550" lang="en-US">
                <a:solidFill>
                  <a:srgbClr val="FFFFFF"/>
                </a:solidFill>
                <a:latin typeface="Calibri" pitchFamily="34" charset="0"/>
                <a:ea typeface="Calibri" pitchFamily="34" charset="-122"/>
                <a:cs typeface="Calibri" pitchFamily="34" charset="-120"/>
              </a:rPr>
              <a:t>Lecture 2 — Performance Metrics &amp; Workload Characterization</a:t>
            </a:r>
            <a:endParaRPr dirty="0" sz="1550" lang="en-US"/>
          </a:p>
        </p:txBody>
      </p:sp>
      <p:sp>
        <p:nvSpPr>
          <p:cNvPr id="1048911" name="Text 6"/>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912" name="Text 7"/>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30</a:t>
            </a:r>
            <a:endParaRPr dirty="0" sz="900"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44" name=""/>
        <p:cNvGrpSpPr/>
        <p:nvPr/>
      </p:nvGrpSpPr>
      <p:grpSpPr>
        <a:xfrm>
          <a:off x="0" y="0"/>
          <a:ext cx="0" cy="0"/>
          <a:chOff x="0" y="0"/>
          <a:chExt cx="0" cy="0"/>
        </a:xfrm>
      </p:grpSpPr>
      <p:sp>
        <p:nvSpPr>
          <p:cNvPr id="1048618"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Why Performance Matters</a:t>
            </a:r>
            <a:endParaRPr dirty="0" sz="2600" lang="en-US"/>
          </a:p>
        </p:txBody>
      </p:sp>
      <p:sp>
        <p:nvSpPr>
          <p:cNvPr id="1048619" name="Shape 1"/>
          <p:cNvSpPr/>
          <p:nvPr/>
        </p:nvSpPr>
        <p:spPr>
          <a:xfrm>
            <a:off x="566928" y="1005840"/>
            <a:ext cx="411480" cy="45720"/>
          </a:xfrm>
          <a:prstGeom prst="rect"/>
          <a:solidFill>
            <a:srgbClr val="00B8A9"/>
          </a:solidFill>
        </p:spPr>
      </p:sp>
      <p:sp>
        <p:nvSpPr>
          <p:cNvPr id="1048620"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A system can be functionally correct and still fail in production</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It returns the right answer — but takes 30 seconds to do it, or collapses under real user load</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Real consequences of poor performance: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Lost revenue: Amazon found every 100ms of latency cost them 1% in sales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Lost users: slow apps get uninstalled; slow websites get abandoned</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Cascading failures: one slow service can bring down an entire distributed system</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Performance is not an afterthought bolted on after launch — it is an engineering property that must be modeled, predicted, and designed for</a:t>
            </a:r>
            <a:endParaRPr dirty="0" sz="2800" lang="en-US"/>
          </a:p>
        </p:txBody>
      </p:sp>
      <p:sp>
        <p:nvSpPr>
          <p:cNvPr id="1048621"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22"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4</a:t>
            </a:r>
            <a:endParaRPr dirty="0" sz="90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47" name=""/>
        <p:cNvGrpSpPr/>
        <p:nvPr/>
      </p:nvGrpSpPr>
      <p:grpSpPr>
        <a:xfrm>
          <a:off x="0" y="0"/>
          <a:ext cx="0" cy="0"/>
          <a:chOff x="0" y="0"/>
          <a:chExt cx="0" cy="0"/>
        </a:xfrm>
      </p:grpSpPr>
      <p:sp>
        <p:nvSpPr>
          <p:cNvPr id="1048626"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A Short, Costly Story</a:t>
            </a:r>
            <a:endParaRPr dirty="0" sz="2600" lang="en-US"/>
          </a:p>
        </p:txBody>
      </p:sp>
      <p:sp>
        <p:nvSpPr>
          <p:cNvPr id="1048627" name="Shape 1"/>
          <p:cNvSpPr/>
          <p:nvPr/>
        </p:nvSpPr>
        <p:spPr>
          <a:xfrm>
            <a:off x="566928" y="1005840"/>
            <a:ext cx="411480" cy="45720"/>
          </a:xfrm>
          <a:prstGeom prst="rect"/>
          <a:solidFill>
            <a:srgbClr val="00B8A9"/>
          </a:solidFill>
        </p:spPr>
      </p:sp>
      <p:sp>
        <p:nvSpPr>
          <p:cNvPr id="1048628"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 startup builds a web app, tests it with 10 users, everything is fast</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They launch. Within a week, they have 50,000 users.</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The database — untested at scale — grinds to a halt; requests queue up; the site becomes unusable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The root cause wasn't a bug. The code was 'correct.' The problem was that nobody modeled how the system would behave under real load</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This course is about learning to answer that </a:t>
            </a:r>
            <a:r>
              <a:rPr b="1" sz="2400" lang="en-US">
                <a:solidFill>
                  <a:srgbClr val="1A1A2E"/>
                </a:solidFill>
                <a:latin typeface="Calibri" pitchFamily="34" charset="0"/>
                <a:ea typeface="Calibri" pitchFamily="34" charset="-122"/>
                <a:cs typeface="Calibri" pitchFamily="34" charset="-120"/>
              </a:rPr>
              <a:t>question before </a:t>
            </a:r>
            <a:r>
              <a:rPr b="1" dirty="0" sz="2400" lang="en-US">
                <a:solidFill>
                  <a:srgbClr val="1A1A2E"/>
                </a:solidFill>
                <a:latin typeface="Calibri" pitchFamily="34" charset="0"/>
                <a:ea typeface="Calibri" pitchFamily="34" charset="-122"/>
                <a:cs typeface="Calibri" pitchFamily="34" charset="-120"/>
              </a:rPr>
              <a:t>it becomes a crisis</a:t>
            </a:r>
            <a:endParaRPr dirty="0" sz="2400" lang="en-US"/>
          </a:p>
        </p:txBody>
      </p:sp>
      <p:grpSp>
        <p:nvGrpSpPr>
          <p:cNvPr id="48" name="Group 9"/>
          <p:cNvGrpSpPr/>
          <p:nvPr/>
        </p:nvGrpSpPr>
        <p:grpSpPr>
          <a:xfrm>
            <a:off x="866438" y="4739954"/>
            <a:ext cx="10497312" cy="1598333"/>
            <a:chOff x="7452360" y="1371600"/>
            <a:chExt cx="4160520" cy="4480560"/>
          </a:xfrm>
        </p:grpSpPr>
        <p:sp>
          <p:nvSpPr>
            <p:cNvPr id="1048629" name="Shape 3"/>
            <p:cNvSpPr/>
            <p:nvPr/>
          </p:nvSpPr>
          <p:spPr>
            <a:xfrm>
              <a:off x="7452360" y="1371600"/>
              <a:ext cx="4160520" cy="4480560"/>
            </a:xfrm>
            <a:prstGeom prst="roundRect">
              <a:avLst>
                <a:gd name="adj" fmla="val 2198"/>
              </a:avLst>
            </a:prstGeom>
            <a:solidFill>
              <a:srgbClr val="F4F6F8"/>
            </a:solidFill>
            <a:ln w="12700">
              <a:solidFill>
                <a:srgbClr val="D9DEE4"/>
              </a:solidFill>
              <a:prstDash val="solid"/>
            </a:ln>
          </p:spPr>
        </p:sp>
        <p:sp>
          <p:nvSpPr>
            <p:cNvPr id="1048630" name="Text 4"/>
            <p:cNvSpPr/>
            <p:nvPr/>
          </p:nvSpPr>
          <p:spPr>
            <a:xfrm>
              <a:off x="7680960" y="1536192"/>
              <a:ext cx="3749040" cy="365760"/>
            </a:xfrm>
            <a:prstGeom prst="rect"/>
            <a:noFill/>
          </p:spPr>
          <p:txBody>
            <a:bodyPr anchor="ctr" bIns="0" lIns="0" rIns="0" rtlCol="0" tIns="0" wrap="square"/>
            <a:p>
              <a:pPr indent="0" marL="0">
                <a:buNone/>
              </a:pPr>
              <a:r>
                <a:rPr b="1" dirty="0" lang="en-US">
                  <a:solidFill>
                    <a:srgbClr val="00B8A9"/>
                  </a:solidFill>
                  <a:latin typeface="Calibri" pitchFamily="34" charset="0"/>
                  <a:ea typeface="Calibri" pitchFamily="34" charset="-122"/>
                  <a:cs typeface="Calibri" pitchFamily="34" charset="-120"/>
                </a:rPr>
                <a:t>Why This Course Exists</a:t>
              </a:r>
              <a:endParaRPr dirty="0" lang="en-US"/>
            </a:p>
          </p:txBody>
        </p:sp>
        <p:sp>
          <p:nvSpPr>
            <p:cNvPr id="1048631" name="Text 5"/>
            <p:cNvSpPr/>
            <p:nvPr/>
          </p:nvSpPr>
          <p:spPr>
            <a:xfrm>
              <a:off x="7680960" y="2461688"/>
              <a:ext cx="3703320" cy="3390472"/>
            </a:xfrm>
            <a:prstGeom prst="rect"/>
            <a:noFill/>
          </p:spPr>
          <p:txBody>
            <a:bodyPr anchor="t" bIns="0" lIns="0" rIns="0" rtlCol="0" tIns="0" wrap="square"/>
            <a:p>
              <a:pPr indent="0" marL="0">
                <a:lnSpc>
                  <a:spcPct val="125000"/>
                </a:lnSpc>
                <a:buNone/>
              </a:pPr>
              <a:r>
                <a:rPr dirty="0" lang="en-US">
                  <a:solidFill>
                    <a:srgbClr val="33394A"/>
                  </a:solidFill>
                  <a:latin typeface="Calibri" pitchFamily="34" charset="0"/>
                  <a:ea typeface="Calibri" pitchFamily="34" charset="-122"/>
                  <a:cs typeface="Calibri" pitchFamily="34" charset="-120"/>
                </a:rPr>
                <a:t>This scenario is extremely common — this course gives you the mathematical and simulation tools to predict it instead of discovering it in production.</a:t>
              </a:r>
              <a:endParaRPr dirty="0" lang="en-US"/>
            </a:p>
          </p:txBody>
        </p:sp>
      </p:grpSp>
      <p:sp>
        <p:nvSpPr>
          <p:cNvPr id="1048632" name="Text 6"/>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33" name="Text 7"/>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5</a:t>
            </a:r>
            <a:endParaRPr dirty="0" sz="90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F2942"/>
        </a:solidFill>
        <a:effectLst/>
      </p:bgPr>
    </p:bg>
    <p:spTree>
      <p:nvGrpSpPr>
        <p:cNvPr id="51" name=""/>
        <p:cNvGrpSpPr/>
        <p:nvPr/>
      </p:nvGrpSpPr>
      <p:grpSpPr>
        <a:xfrm>
          <a:off x="0" y="0"/>
          <a:ext cx="0" cy="0"/>
          <a:chOff x="0" y="0"/>
          <a:chExt cx="0" cy="0"/>
        </a:xfrm>
      </p:grpSpPr>
      <p:sp>
        <p:nvSpPr>
          <p:cNvPr id="1048637" name="Shape 0"/>
          <p:cNvSpPr/>
          <p:nvPr/>
        </p:nvSpPr>
        <p:spPr>
          <a:xfrm>
            <a:off x="0" y="0"/>
            <a:ext cx="228600" cy="6858000"/>
          </a:xfrm>
          <a:prstGeom prst="rect"/>
          <a:solidFill>
            <a:srgbClr val="00B8A9"/>
          </a:solidFill>
        </p:spPr>
      </p:sp>
      <p:sp>
        <p:nvSpPr>
          <p:cNvPr id="1048638"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639"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Performance Modeling</a:t>
            </a:r>
            <a:endParaRPr dirty="0" sz="3000" lang="en-US"/>
          </a:p>
        </p:txBody>
      </p:sp>
      <p:sp>
        <p:nvSpPr>
          <p:cNvPr id="1048640"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“The discipline of constructing abstract, mathematical, or simulated representations of a system in order to predict, analyze, and optimize its performance characteristics — such as response time, throughput, and resource utilization — before or without needing to fully build and load-test the real system.”</a:t>
            </a:r>
            <a:endParaRPr dirty="0" sz="2400" lang="en-US"/>
          </a:p>
        </p:txBody>
      </p:sp>
      <p:sp>
        <p:nvSpPr>
          <p:cNvPr id="1048641" name="Text 4"/>
          <p:cNvSpPr/>
          <p:nvPr/>
        </p:nvSpPr>
        <p:spPr>
          <a:xfrm>
            <a:off x="850953" y="4702638"/>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A model trades some realism for tractability: it captures the factors that matter most and abstracts away the rest</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Good models let you answer 'what if' questions cheaply, long before committing to expensive hardware or a risky launch</a:t>
            </a:r>
            <a:endParaRPr dirty="0" sz="2400" lang="en-US"/>
          </a:p>
        </p:txBody>
      </p:sp>
      <p:sp>
        <p:nvSpPr>
          <p:cNvPr id="1048642"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43"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6</a:t>
            </a:r>
            <a:endParaRPr dirty="0" sz="900"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54" name=""/>
        <p:cNvGrpSpPr/>
        <p:nvPr/>
      </p:nvGrpSpPr>
      <p:grpSpPr>
        <a:xfrm>
          <a:off x="0" y="0"/>
          <a:ext cx="0" cy="0"/>
          <a:chOff x="0" y="0"/>
          <a:chExt cx="0" cy="0"/>
        </a:xfrm>
      </p:grpSpPr>
      <p:sp>
        <p:nvSpPr>
          <p:cNvPr id="1048647"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What Questions Can a Performance Model Answer?</a:t>
            </a:r>
            <a:endParaRPr dirty="0" sz="2600" lang="en-US"/>
          </a:p>
        </p:txBody>
      </p:sp>
      <p:sp>
        <p:nvSpPr>
          <p:cNvPr id="1048648" name="Shape 1"/>
          <p:cNvSpPr/>
          <p:nvPr/>
        </p:nvSpPr>
        <p:spPr>
          <a:xfrm>
            <a:off x="566928" y="1005840"/>
            <a:ext cx="411480" cy="45720"/>
          </a:xfrm>
          <a:prstGeom prst="rect"/>
          <a:solidFill>
            <a:srgbClr val="00B8A9"/>
          </a:solidFill>
        </p:spPr>
      </p:sp>
      <p:sp>
        <p:nvSpPr>
          <p:cNvPr id="1048649"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Capacity questions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"How many users can this server support before response time exceeds 2 seconds?"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Design questions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"If we add a second database replica, how much does throughput improve?"</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Bottleneck questions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"Which component — CPU, disk, or network — will limit us first as load grows?"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Cost questions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"Do we need 4 servers or 8 servers to handle Black Friday traffic?"</a:t>
            </a:r>
            <a:endParaRPr dirty="0" sz="2800" lang="en-US"/>
          </a:p>
        </p:txBody>
      </p:sp>
      <p:sp>
        <p:nvSpPr>
          <p:cNvPr id="1048650"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51"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7</a:t>
            </a:r>
            <a:endParaRPr dirty="0" sz="90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57" name=""/>
        <p:cNvGrpSpPr/>
        <p:nvPr/>
      </p:nvGrpSpPr>
      <p:grpSpPr>
        <a:xfrm>
          <a:off x="0" y="0"/>
          <a:ext cx="0" cy="0"/>
          <a:chOff x="0" y="0"/>
          <a:chExt cx="0" cy="0"/>
        </a:xfrm>
      </p:grpSpPr>
      <p:sp>
        <p:nvSpPr>
          <p:cNvPr id="1048655"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Performance Modeling vs. Just Testing in Production</a:t>
            </a:r>
            <a:endParaRPr dirty="0" sz="2600" lang="en-US"/>
          </a:p>
        </p:txBody>
      </p:sp>
      <p:sp>
        <p:nvSpPr>
          <p:cNvPr id="1048656" name="Shape 1"/>
          <p:cNvSpPr/>
          <p:nvPr/>
        </p:nvSpPr>
        <p:spPr>
          <a:xfrm>
            <a:off x="566928" y="1005840"/>
            <a:ext cx="411480" cy="45720"/>
          </a:xfrm>
          <a:prstGeom prst="rect"/>
          <a:solidFill>
            <a:srgbClr val="00B8A9"/>
          </a:solidFill>
        </p:spPr>
      </p:sp>
      <p:sp>
        <p:nvSpPr>
          <p:cNvPr id="1048657" name="Shape 2"/>
          <p:cNvSpPr/>
          <p:nvPr/>
        </p:nvSpPr>
        <p:spPr>
          <a:xfrm>
            <a:off x="548640" y="1325880"/>
            <a:ext cx="5349240" cy="594360"/>
          </a:xfrm>
          <a:prstGeom prst="roundRect">
            <a:avLst>
              <a:gd name="adj" fmla="val 12308"/>
            </a:avLst>
          </a:prstGeom>
          <a:solidFill>
            <a:srgbClr val="D64550"/>
          </a:solidFill>
        </p:spPr>
      </p:sp>
      <p:sp>
        <p:nvSpPr>
          <p:cNvPr id="1048658" name="Text 3"/>
          <p:cNvSpPr/>
          <p:nvPr/>
        </p:nvSpPr>
        <p:spPr>
          <a:xfrm>
            <a:off x="548640" y="1325880"/>
            <a:ext cx="5349240" cy="594360"/>
          </a:xfrm>
          <a:prstGeom prst="rect"/>
          <a:noFill/>
        </p:spPr>
        <p:txBody>
          <a:bodyPr anchor="ctr" bIns="0" lIns="0" rIns="0" rtlCol="0" tIns="0" wrap="square"/>
          <a:p>
            <a:pPr algn="ctr" indent="0" marL="0">
              <a:buNone/>
            </a:pPr>
            <a:r>
              <a:rPr b="1" dirty="0" sz="1700" lang="en-US">
                <a:solidFill>
                  <a:srgbClr val="FFFFFF"/>
                </a:solidFill>
                <a:latin typeface="Calibri" pitchFamily="34" charset="0"/>
                <a:ea typeface="Calibri" pitchFamily="34" charset="-122"/>
                <a:cs typeface="Calibri" pitchFamily="34" charset="-120"/>
              </a:rPr>
              <a:t>Test-in-Production Only</a:t>
            </a:r>
            <a:endParaRPr dirty="0" sz="1700" lang="en-US"/>
          </a:p>
        </p:txBody>
      </p:sp>
      <p:sp>
        <p:nvSpPr>
          <p:cNvPr id="1048659" name="Shape 4"/>
          <p:cNvSpPr/>
          <p:nvPr/>
        </p:nvSpPr>
        <p:spPr>
          <a:xfrm>
            <a:off x="6263640" y="1325880"/>
            <a:ext cx="5349240" cy="594360"/>
          </a:xfrm>
          <a:prstGeom prst="roundRect">
            <a:avLst>
              <a:gd name="adj" fmla="val 12308"/>
            </a:avLst>
          </a:prstGeom>
          <a:solidFill>
            <a:srgbClr val="00A79A"/>
          </a:solidFill>
        </p:spPr>
      </p:sp>
      <p:sp>
        <p:nvSpPr>
          <p:cNvPr id="1048660" name="Text 5"/>
          <p:cNvSpPr/>
          <p:nvPr/>
        </p:nvSpPr>
        <p:spPr>
          <a:xfrm>
            <a:off x="6263640" y="1325880"/>
            <a:ext cx="5349240" cy="594360"/>
          </a:xfrm>
          <a:prstGeom prst="rect"/>
          <a:noFill/>
        </p:spPr>
        <p:txBody>
          <a:bodyPr anchor="ctr" bIns="0" lIns="0" rIns="0" rtlCol="0" tIns="0" wrap="square"/>
          <a:p>
            <a:pPr algn="ctr" indent="0" marL="0">
              <a:buNone/>
            </a:pPr>
            <a:r>
              <a:rPr b="1" dirty="0" sz="1700" lang="en-US">
                <a:solidFill>
                  <a:srgbClr val="FFFFFF"/>
                </a:solidFill>
                <a:latin typeface="Calibri" pitchFamily="34" charset="0"/>
                <a:ea typeface="Calibri" pitchFamily="34" charset="-122"/>
                <a:cs typeface="Calibri" pitchFamily="34" charset="-120"/>
              </a:rPr>
              <a:t>Performance Modeling</a:t>
            </a:r>
            <a:endParaRPr dirty="0" sz="1700" lang="en-US"/>
          </a:p>
        </p:txBody>
      </p:sp>
      <p:sp>
        <p:nvSpPr>
          <p:cNvPr id="1048661" name="Shape 6"/>
          <p:cNvSpPr/>
          <p:nvPr/>
        </p:nvSpPr>
        <p:spPr>
          <a:xfrm>
            <a:off x="548640" y="2057400"/>
            <a:ext cx="5349240" cy="4297680"/>
          </a:xfrm>
          <a:prstGeom prst="roundRect">
            <a:avLst>
              <a:gd name="adj" fmla="val 1702"/>
            </a:avLst>
          </a:prstGeom>
          <a:solidFill>
            <a:srgbClr val="F4F6F8"/>
          </a:solidFill>
        </p:spPr>
      </p:sp>
      <p:sp>
        <p:nvSpPr>
          <p:cNvPr id="1048662" name="Shape 7"/>
          <p:cNvSpPr/>
          <p:nvPr/>
        </p:nvSpPr>
        <p:spPr>
          <a:xfrm>
            <a:off x="6263640" y="2057400"/>
            <a:ext cx="5349240" cy="4297680"/>
          </a:xfrm>
          <a:prstGeom prst="roundRect">
            <a:avLst>
              <a:gd name="adj" fmla="val 1702"/>
            </a:avLst>
          </a:prstGeom>
          <a:solidFill>
            <a:srgbClr val="F4F6F8"/>
          </a:solidFill>
        </p:spPr>
      </p:sp>
      <p:sp>
        <p:nvSpPr>
          <p:cNvPr id="1048663" name="Text 8"/>
          <p:cNvSpPr/>
          <p:nvPr/>
        </p:nvSpPr>
        <p:spPr>
          <a:xfrm>
            <a:off x="822960" y="2286000"/>
            <a:ext cx="4846320" cy="393192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Discover bottlenecks after real users are affected</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Expensive: requires full-scale infrastructure to test</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Slow: each experiment takes hours or days</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Risky: failures are visible to customers</a:t>
            </a:r>
            <a:endParaRPr dirty="0" sz="2400" lang="en-US"/>
          </a:p>
        </p:txBody>
      </p:sp>
      <p:sp>
        <p:nvSpPr>
          <p:cNvPr id="1048664" name="Text 9"/>
          <p:cNvSpPr/>
          <p:nvPr/>
        </p:nvSpPr>
        <p:spPr>
          <a:xfrm>
            <a:off x="6537960" y="2286000"/>
            <a:ext cx="4846320" cy="393192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Predict bottlenecks before they occur</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Cheap: a model runs on a laptop, not a data center</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Fast: answer 'what-if' questions in minutes</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Safe: mistakes cost nothing but computation time</a:t>
            </a:r>
            <a:endParaRPr dirty="0" sz="2400" lang="en-US"/>
          </a:p>
        </p:txBody>
      </p:sp>
      <p:sp>
        <p:nvSpPr>
          <p:cNvPr id="1048665" name="Text 10"/>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66" name="Text 11"/>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8</a:t>
            </a:r>
            <a:endParaRPr dirty="0" sz="90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60" name=""/>
        <p:cNvGrpSpPr/>
        <p:nvPr/>
      </p:nvGrpSpPr>
      <p:grpSpPr>
        <a:xfrm>
          <a:off x="0" y="0"/>
          <a:ext cx="0" cy="0"/>
          <a:chOff x="0" y="0"/>
          <a:chExt cx="0" cy="0"/>
        </a:xfrm>
      </p:grpSpPr>
      <p:sp>
        <p:nvSpPr>
          <p:cNvPr id="1048670"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Three Families of Performance Models</a:t>
            </a:r>
            <a:endParaRPr dirty="0" sz="2600" lang="en-US"/>
          </a:p>
        </p:txBody>
      </p:sp>
      <p:sp>
        <p:nvSpPr>
          <p:cNvPr id="1048671" name="Shape 1"/>
          <p:cNvSpPr/>
          <p:nvPr/>
        </p:nvSpPr>
        <p:spPr>
          <a:xfrm>
            <a:off x="566928" y="1005840"/>
            <a:ext cx="411480" cy="45720"/>
          </a:xfrm>
          <a:prstGeom prst="rect"/>
          <a:solidFill>
            <a:srgbClr val="00B8A9"/>
          </a:solidFill>
        </p:spPr>
      </p:sp>
      <p:sp>
        <p:nvSpPr>
          <p:cNvPr id="1048672"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Analytical Models</a:t>
            </a:r>
            <a:endParaRPr dirty="0" sz="2400" lang="en-US"/>
          </a:p>
          <a:p>
            <a:pPr indent="-342900" lvl="1" marL="685800">
              <a:spcAft>
                <a:spcPts val="600"/>
              </a:spcAft>
              <a:buSzPct val="100000"/>
              <a:buChar char="–"/>
            </a:pPr>
            <a:r>
              <a:rPr dirty="0" sz="2000" lang="en-US">
                <a:solidFill>
                  <a:srgbClr val="44546A"/>
                </a:solidFill>
                <a:latin typeface="Calibri" pitchFamily="34" charset="0"/>
                <a:ea typeface="Calibri" pitchFamily="34" charset="-122"/>
                <a:cs typeface="Calibri" pitchFamily="34" charset="-120"/>
              </a:rPr>
              <a:t>Closed-form mathematical equations (e.g., queueing theory) — fast to solve, but require simplifying assumptions</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Simulation Models</a:t>
            </a:r>
            <a:endParaRPr dirty="0" sz="2400" lang="en-US"/>
          </a:p>
          <a:p>
            <a:pPr indent="-342900" lvl="1" marL="685800">
              <a:spcAft>
                <a:spcPts val="600"/>
              </a:spcAft>
              <a:buSzPct val="100000"/>
              <a:buChar char="–"/>
            </a:pPr>
            <a:r>
              <a:rPr dirty="0" sz="2000" lang="en-US">
                <a:solidFill>
                  <a:srgbClr val="44546A"/>
                </a:solidFill>
                <a:latin typeface="Calibri" pitchFamily="34" charset="0"/>
                <a:ea typeface="Calibri" pitchFamily="34" charset="-122"/>
                <a:cs typeface="Calibri" pitchFamily="34" charset="-120"/>
              </a:rPr>
              <a:t>Software that mimics system behavior over time, event by event — flexible and realistic, but computationally heavier</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Measurement-Based Models</a:t>
            </a:r>
            <a:endParaRPr dirty="0" sz="2400" lang="en-US"/>
          </a:p>
          <a:p>
            <a:pPr indent="-342900" lvl="1" marL="685800">
              <a:spcAft>
                <a:spcPts val="600"/>
              </a:spcAft>
              <a:buSzPct val="100000"/>
              <a:buChar char="–"/>
            </a:pPr>
            <a:r>
              <a:rPr dirty="0" sz="2000" lang="en-US">
                <a:solidFill>
                  <a:srgbClr val="44546A"/>
                </a:solidFill>
                <a:latin typeface="Calibri" pitchFamily="34" charset="0"/>
                <a:ea typeface="Calibri" pitchFamily="34" charset="-122"/>
                <a:cs typeface="Calibri" pitchFamily="34" charset="-120"/>
              </a:rPr>
              <a:t>Built from real system traces/benchmarks — highly accurate for the measured conditions, but hard to generalize beyond them</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This course covers all three, in that order: analytical (Lectures 3–6), simulation (Lecture 7), and measurement-driven capacity planning (Lectures 8–9)</a:t>
            </a:r>
            <a:endParaRPr dirty="0" sz="2400" lang="en-US"/>
          </a:p>
        </p:txBody>
      </p:sp>
      <p:sp>
        <p:nvSpPr>
          <p:cNvPr id="1048673"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1: Introduction to Performance Modeling</a:t>
            </a:r>
            <a:endParaRPr dirty="0" sz="900" lang="en-US"/>
          </a:p>
        </p:txBody>
      </p:sp>
      <p:sp>
        <p:nvSpPr>
          <p:cNvPr id="1048674"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9</a:t>
            </a:r>
            <a:endParaRPr dirty="0" sz="900" lang="en-US"/>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http://schemas.openxmlformats.org/officeDocument/2006/extended-properties">
  <Application>Microsoft Office PowerPoint</Application>
  <ScaleCrop>0</ScaleCrop>
  <Company>PptxGenJS</Company>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PptxGenJS Presentation</dc:title>
  <dc:creator>PptxGenJS</dc:creator>
  <cp:lastModifiedBy>Abdolraheem Khader</cp:lastModifiedBy>
  <dcterms:created xsi:type="dcterms:W3CDTF">2026-07-30T06:45:21Z</dcterms:created>
  <dcterms:modified xsi:type="dcterms:W3CDTF">2026-08-10T14:15:34Z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468e0614b3c24654bc5792422b268546_23</vt:lpwstr>
  </property>
</Properties>
</file>