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6" r:id="rId3"/>
    <p:sldId id="280" r:id="rId4"/>
    <p:sldId id="277" r:id="rId5"/>
    <p:sldId id="278" r:id="rId6"/>
    <p:sldId id="279" r:id="rId7"/>
    <p:sldId id="281" r:id="rId8"/>
    <p:sldId id="264" r:id="rId9"/>
    <p:sldId id="265" r:id="rId10"/>
    <p:sldId id="266" r:id="rId11"/>
    <p:sldId id="267" r:id="rId12"/>
    <p:sldId id="268" r:id="rId13"/>
    <p:sldId id="269" r:id="rId14"/>
    <p:sldId id="270" r:id="rId15"/>
    <p:sldId id="271" r:id="rId16"/>
    <p:sldId id="272" r:id="rId17"/>
    <p:sldId id="273" r:id="rId18"/>
    <p:sldId id="274" r:id="rId19"/>
    <p:sldId id="261" r:id="rId20"/>
    <p:sldId id="262"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027"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10/29/2024</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905000"/>
            <a:ext cx="8001000" cy="2593975"/>
          </a:xfrm>
        </p:spPr>
        <p:txBody>
          <a:bodyPr/>
          <a:lstStyle/>
          <a:p>
            <a:pPr algn="ctr"/>
            <a:r>
              <a:rPr lang="en-US" dirty="0" smtClean="0"/>
              <a:t>Luc2 </a:t>
            </a:r>
            <a:br>
              <a:rPr lang="en-US" dirty="0" smtClean="0"/>
            </a:br>
            <a:r>
              <a:rPr lang="en-US" dirty="0" smtClean="0">
                <a:solidFill>
                  <a:srgbClr val="FF0000"/>
                </a:solidFill>
              </a:rPr>
              <a:t>Extreme programming </a:t>
            </a:r>
            <a:endParaRPr lang="en-US" dirty="0">
              <a:solidFill>
                <a:srgbClr val="FF0000"/>
              </a:solidFill>
            </a:endParaRPr>
          </a:p>
        </p:txBody>
      </p:sp>
      <p:sp>
        <p:nvSpPr>
          <p:cNvPr id="3" name="Subtitle 2"/>
          <p:cNvSpPr>
            <a:spLocks noGrp="1"/>
          </p:cNvSpPr>
          <p:nvPr>
            <p:ph type="subTitle" idx="1"/>
          </p:nvPr>
        </p:nvSpPr>
        <p:spPr/>
        <p:txBody>
          <a:bodyPr/>
          <a:lstStyle/>
          <a:p>
            <a:r>
              <a:rPr lang="en-US" dirty="0" smtClean="0"/>
              <a:t>Agile methods </a:t>
            </a:r>
            <a:endParaRPr lang="en-US" dirty="0"/>
          </a:p>
        </p:txBody>
      </p:sp>
    </p:spTree>
    <p:extLst>
      <p:ext uri="{BB962C8B-B14F-4D97-AF65-F5344CB8AC3E}">
        <p14:creationId xmlns:p14="http://schemas.microsoft.com/office/powerpoint/2010/main" val="1457125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3-Test-Driven </a:t>
            </a:r>
            <a:r>
              <a:rPr lang="en-US" b="1" dirty="0"/>
              <a:t>Development (TDD)</a:t>
            </a:r>
            <a:br>
              <a:rPr lang="en-US" b="1" dirty="0"/>
            </a:br>
            <a:endParaRPr lang="en-US" dirty="0"/>
          </a:p>
        </p:txBody>
      </p:sp>
      <p:sp>
        <p:nvSpPr>
          <p:cNvPr id="3" name="Content Placeholder 2"/>
          <p:cNvSpPr>
            <a:spLocks noGrp="1"/>
          </p:cNvSpPr>
          <p:nvPr>
            <p:ph idx="1"/>
          </p:nvPr>
        </p:nvSpPr>
        <p:spPr>
          <a:xfrm>
            <a:off x="304800" y="1371600"/>
            <a:ext cx="8153400" cy="5257800"/>
          </a:xfrm>
        </p:spPr>
        <p:txBody>
          <a:bodyPr>
            <a:noAutofit/>
          </a:bodyPr>
          <a:lstStyle/>
          <a:p>
            <a:r>
              <a:rPr lang="en-US" sz="2800" dirty="0" smtClean="0"/>
              <a:t>TDD </a:t>
            </a:r>
            <a:r>
              <a:rPr lang="en-US" sz="2800" dirty="0"/>
              <a:t>is a core practice in XP. Developers write automated tests before writing the actual code. This ensures that the code meets the requirements and that new changes do not break existing functionality.</a:t>
            </a:r>
          </a:p>
          <a:p>
            <a:r>
              <a:rPr lang="en-US" sz="2800" b="1" dirty="0"/>
              <a:t>Write Tests First:</a:t>
            </a:r>
            <a:r>
              <a:rPr lang="en-US" sz="2800" dirty="0"/>
              <a:t> Before any code is written, tests are created to define the expected behavior of the software. </a:t>
            </a:r>
            <a:r>
              <a:rPr lang="en-US" sz="2800" dirty="0" smtClean="0"/>
              <a:t>This </a:t>
            </a:r>
            <a:r>
              <a:rPr lang="en-US" sz="2800" dirty="0"/>
              <a:t>makes the code more reliable and reduces defects.</a:t>
            </a:r>
          </a:p>
          <a:p>
            <a:r>
              <a:rPr lang="en-US" sz="2800" b="1" dirty="0"/>
              <a:t>Automated Testing:</a:t>
            </a:r>
            <a:r>
              <a:rPr lang="en-US" sz="2800" dirty="0"/>
              <a:t> Tests are automated and run frequently (e.g., during continuous integration) to catch bugs early and ensure code quality remains high.</a:t>
            </a:r>
          </a:p>
          <a:p>
            <a:endParaRPr lang="en-US" sz="2800" dirty="0"/>
          </a:p>
        </p:txBody>
      </p:sp>
    </p:spTree>
    <p:extLst>
      <p:ext uri="{BB962C8B-B14F-4D97-AF65-F5344CB8AC3E}">
        <p14:creationId xmlns:p14="http://schemas.microsoft.com/office/powerpoint/2010/main" val="2475821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4-Continuous </a:t>
            </a:r>
            <a:r>
              <a:rPr lang="en-US" b="1" dirty="0"/>
              <a:t>Integration</a:t>
            </a:r>
            <a:br>
              <a:rPr lang="en-US" b="1" dirty="0"/>
            </a:br>
            <a:endParaRPr lang="en-US" dirty="0"/>
          </a:p>
        </p:txBody>
      </p:sp>
      <p:sp>
        <p:nvSpPr>
          <p:cNvPr id="3" name="Content Placeholder 2"/>
          <p:cNvSpPr>
            <a:spLocks noGrp="1"/>
          </p:cNvSpPr>
          <p:nvPr>
            <p:ph idx="1"/>
          </p:nvPr>
        </p:nvSpPr>
        <p:spPr>
          <a:xfrm>
            <a:off x="457200" y="1219200"/>
            <a:ext cx="7848600" cy="5257800"/>
          </a:xfrm>
        </p:spPr>
        <p:txBody>
          <a:bodyPr>
            <a:normAutofit/>
          </a:bodyPr>
          <a:lstStyle/>
          <a:p>
            <a:r>
              <a:rPr lang="en-US" sz="2400" dirty="0" smtClean="0"/>
              <a:t>XP </a:t>
            </a:r>
            <a:r>
              <a:rPr lang="en-US" sz="2400" dirty="0"/>
              <a:t>encourages integrating code frequently, often multiple times a day. </a:t>
            </a:r>
            <a:endParaRPr lang="en-US" sz="2400" dirty="0" smtClean="0"/>
          </a:p>
          <a:p>
            <a:r>
              <a:rPr lang="en-US" sz="2400" dirty="0" smtClean="0"/>
              <a:t>This </a:t>
            </a:r>
            <a:r>
              <a:rPr lang="en-US" sz="2400" dirty="0"/>
              <a:t>ensures that any issues with new code are identified early, reducing the risk of integration problems. </a:t>
            </a:r>
            <a:endParaRPr lang="en-US" sz="2400" dirty="0" smtClean="0"/>
          </a:p>
          <a:p>
            <a:r>
              <a:rPr lang="en-US" sz="2400" dirty="0" smtClean="0"/>
              <a:t>Automated </a:t>
            </a:r>
            <a:r>
              <a:rPr lang="en-US" sz="2400" dirty="0"/>
              <a:t>tests are used to verify that the code works as expected after each integration.</a:t>
            </a:r>
          </a:p>
          <a:p>
            <a:r>
              <a:rPr lang="en-US" sz="2400" b="1" dirty="0"/>
              <a:t>Frequent Integration:</a:t>
            </a:r>
            <a:r>
              <a:rPr lang="en-US" sz="2400" dirty="0"/>
              <a:t> Developers integrate their code into the shared codebase frequently to avoid large, difficult merges later.</a:t>
            </a:r>
          </a:p>
          <a:p>
            <a:r>
              <a:rPr lang="en-US" sz="2400" b="1" dirty="0"/>
              <a:t>Immediate Testing:</a:t>
            </a:r>
            <a:r>
              <a:rPr lang="en-US" sz="2400" dirty="0"/>
              <a:t> Automated tests are run after each integration to ensure that the newly integrated code does not break any existing functionality.</a:t>
            </a:r>
          </a:p>
          <a:p>
            <a:endParaRPr lang="en-US" dirty="0"/>
          </a:p>
        </p:txBody>
      </p:sp>
    </p:spTree>
    <p:extLst>
      <p:ext uri="{BB962C8B-B14F-4D97-AF65-F5344CB8AC3E}">
        <p14:creationId xmlns:p14="http://schemas.microsoft.com/office/powerpoint/2010/main" val="2197772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5-Refactoring</a:t>
            </a:r>
            <a:r>
              <a:rPr lang="en-US" b="1" dirty="0"/>
              <a:t/>
            </a:r>
            <a:br>
              <a:rPr lang="en-US" b="1" dirty="0"/>
            </a:br>
            <a:endParaRPr lang="en-US" dirty="0"/>
          </a:p>
        </p:txBody>
      </p:sp>
      <p:sp>
        <p:nvSpPr>
          <p:cNvPr id="3" name="Content Placeholder 2"/>
          <p:cNvSpPr>
            <a:spLocks noGrp="1"/>
          </p:cNvSpPr>
          <p:nvPr>
            <p:ph idx="1"/>
          </p:nvPr>
        </p:nvSpPr>
        <p:spPr>
          <a:xfrm>
            <a:off x="76200" y="914400"/>
            <a:ext cx="8382000" cy="5364163"/>
          </a:xfrm>
        </p:spPr>
        <p:txBody>
          <a:bodyPr>
            <a:noAutofit/>
          </a:bodyPr>
          <a:lstStyle/>
          <a:p>
            <a:r>
              <a:rPr lang="en-US" sz="2800" dirty="0" smtClean="0"/>
              <a:t>Refactoring </a:t>
            </a:r>
            <a:r>
              <a:rPr lang="en-US" sz="2800" dirty="0"/>
              <a:t>is the continuous process of improving the design and structure of existing code without changing its behavior. In XP, refactoring is done regularly to keep the codebase clean, maintainable, and flexible for future changes.</a:t>
            </a:r>
          </a:p>
          <a:p>
            <a:r>
              <a:rPr lang="en-US" sz="2800" b="1" dirty="0"/>
              <a:t>Improve Without Adding Functionality:</a:t>
            </a:r>
            <a:r>
              <a:rPr lang="en-US" sz="2800" dirty="0"/>
              <a:t> Refactoring focuses on cleaning up the code, eliminating redundancies, and improving performance without introducing new features.</a:t>
            </a:r>
          </a:p>
          <a:p>
            <a:r>
              <a:rPr lang="en-US" sz="2800" b="1" dirty="0"/>
              <a:t>Reduce Technical Debt:</a:t>
            </a:r>
            <a:r>
              <a:rPr lang="en-US" sz="2800" dirty="0"/>
              <a:t> By refactoring regularly, developers reduce the risk of accruing technical debt, which can slow down development over time.</a:t>
            </a:r>
          </a:p>
          <a:p>
            <a:endParaRPr lang="en-US" sz="2800" dirty="0"/>
          </a:p>
        </p:txBody>
      </p:sp>
    </p:spTree>
    <p:extLst>
      <p:ext uri="{BB962C8B-B14F-4D97-AF65-F5344CB8AC3E}">
        <p14:creationId xmlns:p14="http://schemas.microsoft.com/office/powerpoint/2010/main" val="2647824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Pair </a:t>
            </a:r>
            <a:r>
              <a:rPr lang="en-US" b="1" dirty="0"/>
              <a:t>Programming</a:t>
            </a:r>
            <a:br>
              <a:rPr lang="en-US" b="1" dirty="0"/>
            </a:br>
            <a:endParaRPr lang="en-US" dirty="0"/>
          </a:p>
        </p:txBody>
      </p:sp>
      <p:sp>
        <p:nvSpPr>
          <p:cNvPr id="3" name="Content Placeholder 2"/>
          <p:cNvSpPr>
            <a:spLocks noGrp="1"/>
          </p:cNvSpPr>
          <p:nvPr>
            <p:ph idx="1"/>
          </p:nvPr>
        </p:nvSpPr>
        <p:spPr>
          <a:xfrm>
            <a:off x="152400" y="1219200"/>
            <a:ext cx="8305800" cy="5181600"/>
          </a:xfrm>
        </p:spPr>
        <p:txBody>
          <a:bodyPr>
            <a:normAutofit/>
          </a:bodyPr>
          <a:lstStyle/>
          <a:p>
            <a:r>
              <a:rPr lang="en-US" sz="2800" dirty="0" smtClean="0"/>
              <a:t>In </a:t>
            </a:r>
            <a:r>
              <a:rPr lang="en-US" sz="2800" dirty="0"/>
              <a:t>pair programming, two developers work together at the same workstation. One writes the code (the "driver"), while the other reviews the code in real-time (the "navigator"). This promotes higher-quality code and shared knowledge across the team.</a:t>
            </a:r>
          </a:p>
          <a:p>
            <a:r>
              <a:rPr lang="en-US" sz="2400" b="1" dirty="0"/>
              <a:t>Driver and Navigator:</a:t>
            </a:r>
            <a:r>
              <a:rPr lang="en-US" sz="2400" dirty="0"/>
              <a:t> The driver focuses on the tactical aspects of coding, while the navigator reviews the overall design and identifies potential issues.</a:t>
            </a:r>
          </a:p>
          <a:p>
            <a:r>
              <a:rPr lang="en-US" sz="2400" b="1" dirty="0"/>
              <a:t>Knowledge Sharing:</a:t>
            </a:r>
            <a:r>
              <a:rPr lang="en-US" sz="2400" dirty="0"/>
              <a:t> Pair programming ensures that knowledge about the system is shared across the team, reducing reliance on any single developer.</a:t>
            </a:r>
          </a:p>
          <a:p>
            <a:endParaRPr lang="en-US" sz="2400" dirty="0"/>
          </a:p>
        </p:txBody>
      </p:sp>
    </p:spTree>
    <p:extLst>
      <p:ext uri="{BB962C8B-B14F-4D97-AF65-F5344CB8AC3E}">
        <p14:creationId xmlns:p14="http://schemas.microsoft.com/office/powerpoint/2010/main" val="3413944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7- Collective </a:t>
            </a:r>
            <a:r>
              <a:rPr lang="en-US" b="1" dirty="0"/>
              <a:t>Code Ownership</a:t>
            </a:r>
            <a:br>
              <a:rPr lang="en-US" b="1" dirty="0"/>
            </a:br>
            <a:endParaRPr lang="en-US" dirty="0"/>
          </a:p>
        </p:txBody>
      </p:sp>
      <p:sp>
        <p:nvSpPr>
          <p:cNvPr id="3" name="Content Placeholder 2"/>
          <p:cNvSpPr>
            <a:spLocks noGrp="1"/>
          </p:cNvSpPr>
          <p:nvPr>
            <p:ph idx="1"/>
          </p:nvPr>
        </p:nvSpPr>
        <p:spPr>
          <a:xfrm>
            <a:off x="152400" y="1143000"/>
            <a:ext cx="8229600" cy="5257800"/>
          </a:xfrm>
        </p:spPr>
        <p:txBody>
          <a:bodyPr>
            <a:normAutofit/>
          </a:bodyPr>
          <a:lstStyle/>
          <a:p>
            <a:r>
              <a:rPr lang="en-US" sz="2800" dirty="0" smtClean="0"/>
              <a:t>In </a:t>
            </a:r>
            <a:r>
              <a:rPr lang="en-US" sz="2800" dirty="0"/>
              <a:t>XP, no single developer "owns" a specific section of the code. Instead, the entire team is responsible for the entire codebase, meaning anyone can modify any part of the code. This reduces bottlenecks and promotes collaboration.</a:t>
            </a:r>
          </a:p>
          <a:p>
            <a:r>
              <a:rPr lang="en-US" sz="2800" b="1" dirty="0"/>
              <a:t>Team Ownership:</a:t>
            </a:r>
            <a:r>
              <a:rPr lang="en-US" sz="2800" dirty="0"/>
              <a:t> Developers are encouraged to take responsibility for improving any part of the system, rather than just focusing on their own contributions.</a:t>
            </a:r>
          </a:p>
          <a:p>
            <a:r>
              <a:rPr lang="en-US" sz="2800" b="1" dirty="0"/>
              <a:t>Faster Bug Fixes:</a:t>
            </a:r>
            <a:r>
              <a:rPr lang="en-US" sz="2800" dirty="0"/>
              <a:t> Since anyone can work on any part of the code, bugs can be fixed more quickly without waiting for a specific developer to become available.</a:t>
            </a:r>
          </a:p>
          <a:p>
            <a:endParaRPr lang="en-US" sz="2800" dirty="0"/>
          </a:p>
        </p:txBody>
      </p:sp>
    </p:spTree>
    <p:extLst>
      <p:ext uri="{BB962C8B-B14F-4D97-AF65-F5344CB8AC3E}">
        <p14:creationId xmlns:p14="http://schemas.microsoft.com/office/powerpoint/2010/main" val="91814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8- Sustainable </a:t>
            </a:r>
            <a:r>
              <a:rPr lang="en-US" b="1" dirty="0"/>
              <a:t>Pace (40-Hour Workweek)</a:t>
            </a:r>
            <a:br>
              <a:rPr lang="en-US" b="1" dirty="0"/>
            </a:br>
            <a:endParaRPr lang="en-US" dirty="0"/>
          </a:p>
        </p:txBody>
      </p:sp>
      <p:sp>
        <p:nvSpPr>
          <p:cNvPr id="3" name="Content Placeholder 2"/>
          <p:cNvSpPr>
            <a:spLocks noGrp="1"/>
          </p:cNvSpPr>
          <p:nvPr>
            <p:ph idx="1"/>
          </p:nvPr>
        </p:nvSpPr>
        <p:spPr>
          <a:xfrm>
            <a:off x="228600" y="1295400"/>
            <a:ext cx="8229600" cy="5181600"/>
          </a:xfrm>
        </p:spPr>
        <p:txBody>
          <a:bodyPr>
            <a:normAutofit/>
          </a:bodyPr>
          <a:lstStyle/>
          <a:p>
            <a:r>
              <a:rPr lang="en-US" sz="2800" dirty="0" smtClean="0"/>
              <a:t>XP </a:t>
            </a:r>
            <a:r>
              <a:rPr lang="en-US" sz="2800" dirty="0"/>
              <a:t>emphasizes maintaining a sustainable work pace to prevent developer burnout and ensure long-term productivity. Developers should work reasonable hours (usually 40 hours per week) and avoid long periods of overtime.</a:t>
            </a:r>
          </a:p>
          <a:p>
            <a:r>
              <a:rPr lang="en-US" sz="2800" b="1" dirty="0"/>
              <a:t>Sustainable Productivity:</a:t>
            </a:r>
            <a:r>
              <a:rPr lang="en-US" sz="2800" dirty="0"/>
              <a:t> Working at a sustainable pace helps developers maintain focus and deliver high-quality work over the long term.</a:t>
            </a:r>
          </a:p>
          <a:p>
            <a:r>
              <a:rPr lang="en-US" sz="2800" b="1" dirty="0"/>
              <a:t>Avoid Burnout:</a:t>
            </a:r>
            <a:r>
              <a:rPr lang="en-US" sz="2800" dirty="0"/>
              <a:t> By avoiding excessive overtime, developers remain motivated and maintain their creativity and problem-solving abilities.</a:t>
            </a:r>
          </a:p>
          <a:p>
            <a:endParaRPr lang="en-US" sz="2800" dirty="0"/>
          </a:p>
        </p:txBody>
      </p:sp>
    </p:spTree>
    <p:extLst>
      <p:ext uri="{BB962C8B-B14F-4D97-AF65-F5344CB8AC3E}">
        <p14:creationId xmlns:p14="http://schemas.microsoft.com/office/powerpoint/2010/main" val="305699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9- On-Site </a:t>
            </a:r>
            <a:r>
              <a:rPr lang="en-US" b="1" dirty="0"/>
              <a:t>Customer</a:t>
            </a:r>
            <a:br>
              <a:rPr lang="en-US" b="1" dirty="0"/>
            </a:br>
            <a:endParaRPr lang="en-US" dirty="0"/>
          </a:p>
        </p:txBody>
      </p:sp>
      <p:sp>
        <p:nvSpPr>
          <p:cNvPr id="3" name="Content Placeholder 2"/>
          <p:cNvSpPr>
            <a:spLocks noGrp="1"/>
          </p:cNvSpPr>
          <p:nvPr>
            <p:ph idx="1"/>
          </p:nvPr>
        </p:nvSpPr>
        <p:spPr>
          <a:xfrm>
            <a:off x="228600" y="1066800"/>
            <a:ext cx="8077200" cy="5257800"/>
          </a:xfrm>
        </p:spPr>
        <p:txBody>
          <a:bodyPr>
            <a:normAutofit/>
          </a:bodyPr>
          <a:lstStyle/>
          <a:p>
            <a:r>
              <a:rPr lang="en-US" sz="2400" dirty="0" smtClean="0"/>
              <a:t>In </a:t>
            </a:r>
            <a:r>
              <a:rPr lang="en-US" sz="2400" dirty="0"/>
              <a:t>XP, the customer or a customer representative is embedded with the development team to clarify requirements, provide feedback, and make decisions in real time. This ensures that the team is always aligned with business goals and customer needs.</a:t>
            </a:r>
          </a:p>
          <a:p>
            <a:r>
              <a:rPr lang="en-US" sz="2400" b="1" dirty="0"/>
              <a:t>Direct Feedback:</a:t>
            </a:r>
            <a:r>
              <a:rPr lang="en-US" sz="2400" dirty="0"/>
              <a:t> Having the customer available allows the team to quickly resolve uncertainties and adapt to changes in requirements.</a:t>
            </a:r>
          </a:p>
          <a:p>
            <a:r>
              <a:rPr lang="en-US" sz="2400" b="1" dirty="0"/>
              <a:t>Better Understanding:</a:t>
            </a:r>
            <a:r>
              <a:rPr lang="en-US" sz="2400" dirty="0"/>
              <a:t> The development team gains a deeper understanding of the business domain and can make better design decisions.</a:t>
            </a:r>
          </a:p>
          <a:p>
            <a:endParaRPr lang="en-US" sz="2400" dirty="0"/>
          </a:p>
        </p:txBody>
      </p:sp>
    </p:spTree>
    <p:extLst>
      <p:ext uri="{BB962C8B-B14F-4D97-AF65-F5344CB8AC3E}">
        <p14:creationId xmlns:p14="http://schemas.microsoft.com/office/powerpoint/2010/main" val="43549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10- The </a:t>
            </a:r>
            <a:r>
              <a:rPr lang="en-US" b="1" dirty="0"/>
              <a:t>Planning Game</a:t>
            </a:r>
            <a:br>
              <a:rPr lang="en-US" b="1" dirty="0"/>
            </a:br>
            <a:endParaRPr lang="en-US" dirty="0"/>
          </a:p>
        </p:txBody>
      </p:sp>
      <p:sp>
        <p:nvSpPr>
          <p:cNvPr id="3" name="Content Placeholder 2"/>
          <p:cNvSpPr>
            <a:spLocks noGrp="1"/>
          </p:cNvSpPr>
          <p:nvPr>
            <p:ph idx="1"/>
          </p:nvPr>
        </p:nvSpPr>
        <p:spPr>
          <a:xfrm>
            <a:off x="228600" y="1219200"/>
            <a:ext cx="8153400" cy="5257800"/>
          </a:xfrm>
        </p:spPr>
        <p:txBody>
          <a:bodyPr>
            <a:normAutofit fontScale="92500" lnSpcReduction="20000"/>
          </a:bodyPr>
          <a:lstStyle/>
          <a:p>
            <a:r>
              <a:rPr lang="en-US" sz="2800" dirty="0" smtClean="0"/>
              <a:t>XP </a:t>
            </a:r>
            <a:r>
              <a:rPr lang="en-US" sz="2800" dirty="0"/>
              <a:t>uses a lightweight planning process called the Planning Game, which involves the customer and development team working together to prioritize features and estimate development efforts. The goal is to create a flexible plan that can adapt to changing requirements.</a:t>
            </a:r>
          </a:p>
          <a:p>
            <a:r>
              <a:rPr lang="en-US" sz="2800" b="1" dirty="0"/>
              <a:t>User Stories:</a:t>
            </a:r>
            <a:r>
              <a:rPr lang="en-US" sz="2800" dirty="0"/>
              <a:t> Customers describe desired functionality in the form of user stories, which are small, manageable chunks of work.</a:t>
            </a:r>
          </a:p>
          <a:p>
            <a:r>
              <a:rPr lang="en-US" sz="2800" b="1" dirty="0"/>
              <a:t>Estimation:</a:t>
            </a:r>
            <a:r>
              <a:rPr lang="en-US" sz="2800" dirty="0"/>
              <a:t> Developers estimate the time and effort required to complete each user story, helping the customer prioritize features.</a:t>
            </a:r>
          </a:p>
          <a:p>
            <a:r>
              <a:rPr lang="en-US" sz="2800" b="1" dirty="0"/>
              <a:t>Flexible Planning:</a:t>
            </a:r>
            <a:r>
              <a:rPr lang="en-US" sz="2800" dirty="0"/>
              <a:t> The plan is flexible and can be adjusted based on changing customer needs or unforeseen technical challenges.</a:t>
            </a:r>
          </a:p>
          <a:p>
            <a:endParaRPr lang="en-US" dirty="0"/>
          </a:p>
        </p:txBody>
      </p:sp>
    </p:spTree>
    <p:extLst>
      <p:ext uri="{BB962C8B-B14F-4D97-AF65-F5344CB8AC3E}">
        <p14:creationId xmlns:p14="http://schemas.microsoft.com/office/powerpoint/2010/main" val="2648858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11- Coding </a:t>
            </a:r>
            <a:r>
              <a:rPr lang="en-US" b="1" dirty="0"/>
              <a:t>Standards</a:t>
            </a:r>
            <a:br>
              <a:rPr lang="en-US" b="1" dirty="0"/>
            </a:br>
            <a:endParaRPr lang="en-US" dirty="0"/>
          </a:p>
        </p:txBody>
      </p:sp>
      <p:sp>
        <p:nvSpPr>
          <p:cNvPr id="3" name="Content Placeholder 2"/>
          <p:cNvSpPr>
            <a:spLocks noGrp="1"/>
          </p:cNvSpPr>
          <p:nvPr>
            <p:ph idx="1"/>
          </p:nvPr>
        </p:nvSpPr>
        <p:spPr>
          <a:xfrm>
            <a:off x="228600" y="1219200"/>
            <a:ext cx="7924800" cy="5105400"/>
          </a:xfrm>
        </p:spPr>
        <p:txBody>
          <a:bodyPr>
            <a:normAutofit/>
          </a:bodyPr>
          <a:lstStyle/>
          <a:p>
            <a:r>
              <a:rPr lang="en-US" sz="2800" dirty="0" smtClean="0"/>
              <a:t>XP </a:t>
            </a:r>
            <a:r>
              <a:rPr lang="en-US" sz="2800" dirty="0"/>
              <a:t>promotes consistent coding practices across the team. This makes the code easier to understand, maintain, and modify by any developer on the team.</a:t>
            </a:r>
          </a:p>
          <a:p>
            <a:r>
              <a:rPr lang="en-US" sz="2800" b="1" dirty="0"/>
              <a:t>Uniform Code:</a:t>
            </a:r>
            <a:r>
              <a:rPr lang="en-US" sz="2800" dirty="0"/>
              <a:t> A consistent coding style ensures that the codebase looks and behaves similarly, no matter who wrote it.</a:t>
            </a:r>
          </a:p>
          <a:p>
            <a:r>
              <a:rPr lang="en-US" sz="2800" b="1" dirty="0"/>
              <a:t>Readability and Maintainability:</a:t>
            </a:r>
            <a:r>
              <a:rPr lang="en-US" sz="2800" dirty="0"/>
              <a:t> Consistent code is easier to read and maintain, reducing the likelihood of bugs.</a:t>
            </a:r>
          </a:p>
          <a:p>
            <a:endParaRPr lang="en-US" sz="2800" dirty="0"/>
          </a:p>
        </p:txBody>
      </p:sp>
    </p:spTree>
    <p:extLst>
      <p:ext uri="{BB962C8B-B14F-4D97-AF65-F5344CB8AC3E}">
        <p14:creationId xmlns:p14="http://schemas.microsoft.com/office/powerpoint/2010/main" val="37981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XP Values:</a:t>
            </a:r>
            <a:r>
              <a:rPr lang="en-US" dirty="0"/>
              <a:t/>
            </a:r>
            <a:br>
              <a:rPr lang="en-US" dirty="0"/>
            </a:br>
            <a:endParaRPr lang="en-US" dirty="0"/>
          </a:p>
        </p:txBody>
      </p:sp>
      <p:sp>
        <p:nvSpPr>
          <p:cNvPr id="3" name="Content Placeholder 2"/>
          <p:cNvSpPr>
            <a:spLocks noGrp="1"/>
          </p:cNvSpPr>
          <p:nvPr>
            <p:ph idx="1"/>
          </p:nvPr>
        </p:nvSpPr>
        <p:spPr>
          <a:xfrm>
            <a:off x="228600" y="1447800"/>
            <a:ext cx="8077200" cy="4953000"/>
          </a:xfrm>
        </p:spPr>
        <p:txBody>
          <a:bodyPr>
            <a:normAutofit/>
          </a:bodyPr>
          <a:lstStyle/>
          <a:p>
            <a:pPr lvl="0"/>
            <a:r>
              <a:rPr lang="en-US" sz="2800" b="1" dirty="0" smtClean="0"/>
              <a:t>Communication</a:t>
            </a:r>
            <a:r>
              <a:rPr lang="en-US" sz="2800" b="1" dirty="0"/>
              <a:t>:</a:t>
            </a:r>
            <a:r>
              <a:rPr lang="en-US" sz="2800" dirty="0"/>
              <a:t> Clear, frequent, and open communication among team members and stakeholders.</a:t>
            </a:r>
          </a:p>
          <a:p>
            <a:pPr lvl="0"/>
            <a:r>
              <a:rPr lang="en-US" sz="2800" b="1" dirty="0"/>
              <a:t>Simplicity:</a:t>
            </a:r>
            <a:r>
              <a:rPr lang="en-US" sz="2800" dirty="0"/>
              <a:t> Focus on the simplest possible solutions.</a:t>
            </a:r>
          </a:p>
          <a:p>
            <a:pPr lvl="0"/>
            <a:r>
              <a:rPr lang="en-US" sz="2800" b="1" dirty="0"/>
              <a:t>Feedback:</a:t>
            </a:r>
            <a:r>
              <a:rPr lang="en-US" sz="2800" dirty="0"/>
              <a:t> Early and continuous feedback from stakeholders and customers.</a:t>
            </a:r>
          </a:p>
          <a:p>
            <a:pPr lvl="0"/>
            <a:r>
              <a:rPr lang="en-US" sz="2800" b="1" dirty="0"/>
              <a:t>Courage:</a:t>
            </a:r>
            <a:r>
              <a:rPr lang="en-US" sz="2800" dirty="0"/>
              <a:t> Making necessary changes to improve the project, even if difficult.</a:t>
            </a:r>
          </a:p>
          <a:p>
            <a:pPr lvl="0"/>
            <a:r>
              <a:rPr lang="en-US" sz="2800" b="1" dirty="0"/>
              <a:t>Respect:</a:t>
            </a:r>
            <a:r>
              <a:rPr lang="en-US" sz="2800" dirty="0"/>
              <a:t> Fostering an environment of trust and mutual respect within the team.</a:t>
            </a:r>
          </a:p>
          <a:p>
            <a:endParaRPr lang="en-US" dirty="0"/>
          </a:p>
        </p:txBody>
      </p:sp>
    </p:spTree>
    <p:extLst>
      <p:ext uri="{BB962C8B-B14F-4D97-AF65-F5344CB8AC3E}">
        <p14:creationId xmlns:p14="http://schemas.microsoft.com/office/powerpoint/2010/main" val="1849456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a:t>Extreme </a:t>
            </a:r>
            <a:r>
              <a:rPr lang="en-US" dirty="0" smtClean="0"/>
              <a:t>programming (XP)</a:t>
            </a:r>
            <a:endParaRPr lang="en-US" dirty="0"/>
          </a:p>
        </p:txBody>
      </p:sp>
      <p:sp>
        <p:nvSpPr>
          <p:cNvPr id="3" name="Content Placeholder 2"/>
          <p:cNvSpPr>
            <a:spLocks noGrp="1"/>
          </p:cNvSpPr>
          <p:nvPr>
            <p:ph idx="1"/>
          </p:nvPr>
        </p:nvSpPr>
        <p:spPr>
          <a:xfrm>
            <a:off x="152400" y="1295400"/>
            <a:ext cx="8534400" cy="5029200"/>
          </a:xfrm>
        </p:spPr>
        <p:txBody>
          <a:bodyPr>
            <a:normAutofit/>
          </a:bodyPr>
          <a:lstStyle/>
          <a:p>
            <a:r>
              <a:rPr lang="en-US" sz="2800" dirty="0"/>
              <a:t>Agile XP (</a:t>
            </a:r>
            <a:r>
              <a:rPr lang="en-US" sz="2800" dirty="0">
                <a:solidFill>
                  <a:srgbClr val="C00000"/>
                </a:solidFill>
              </a:rPr>
              <a:t>Extreme Programming</a:t>
            </a:r>
            <a:r>
              <a:rPr lang="en-US" sz="2800" dirty="0"/>
              <a:t>) is one of the Agile methodologies that </a:t>
            </a:r>
            <a:r>
              <a:rPr lang="en-US" sz="2800" dirty="0" smtClean="0"/>
              <a:t>confirm </a:t>
            </a:r>
            <a:r>
              <a:rPr lang="en-US" sz="2800" dirty="0"/>
              <a:t>engineering practices and software quality. </a:t>
            </a:r>
            <a:endParaRPr lang="en-US" sz="2800" dirty="0" smtClean="0"/>
          </a:p>
          <a:p>
            <a:r>
              <a:rPr lang="en-US" sz="2800" dirty="0" smtClean="0"/>
              <a:t>It </a:t>
            </a:r>
            <a:r>
              <a:rPr lang="en-US" sz="2800" dirty="0"/>
              <a:t>was introduced in </a:t>
            </a:r>
            <a:r>
              <a:rPr lang="en-US" sz="2800" dirty="0">
                <a:solidFill>
                  <a:srgbClr val="FF0000"/>
                </a:solidFill>
              </a:rPr>
              <a:t>the 1990s </a:t>
            </a:r>
            <a:r>
              <a:rPr lang="en-US" sz="2800" dirty="0"/>
              <a:t>by Kent Beck and others as </a:t>
            </a:r>
            <a:r>
              <a:rPr lang="en-US" sz="2800" b="1" dirty="0">
                <a:solidFill>
                  <a:srgbClr val="C00000"/>
                </a:solidFill>
              </a:rPr>
              <a:t>a way to improve software development by focusing on </a:t>
            </a:r>
            <a:r>
              <a:rPr lang="en-US" sz="2800" b="1" dirty="0">
                <a:solidFill>
                  <a:srgbClr val="002060"/>
                </a:solidFill>
              </a:rPr>
              <a:t>customer satisfaction, communication, and technical excellence. </a:t>
            </a:r>
            <a:endParaRPr lang="en-US" sz="2800" b="1" dirty="0" smtClean="0">
              <a:solidFill>
                <a:srgbClr val="002060"/>
              </a:solidFill>
            </a:endParaRPr>
          </a:p>
          <a:p>
            <a:r>
              <a:rPr lang="en-US" sz="2800" dirty="0" smtClean="0"/>
              <a:t>While </a:t>
            </a:r>
            <a:r>
              <a:rPr lang="en-US" sz="2800" dirty="0"/>
              <a:t>Agile provides a broader framework for iterative development, XP adds specific practices and principles </a:t>
            </a:r>
            <a:r>
              <a:rPr lang="en-US" sz="2800" dirty="0">
                <a:solidFill>
                  <a:srgbClr val="7030A0"/>
                </a:solidFill>
              </a:rPr>
              <a:t>to ensure high-quality code and collaboration</a:t>
            </a:r>
            <a:r>
              <a:rPr lang="en-US" sz="2800" dirty="0"/>
              <a:t>.</a:t>
            </a:r>
          </a:p>
          <a:p>
            <a:endParaRPr lang="en-US" sz="2800" dirty="0"/>
          </a:p>
        </p:txBody>
      </p:sp>
    </p:spTree>
    <p:extLst>
      <p:ext uri="{BB962C8B-B14F-4D97-AF65-F5344CB8AC3E}">
        <p14:creationId xmlns:p14="http://schemas.microsoft.com/office/powerpoint/2010/main" val="566577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Agile vs. XP:</a:t>
            </a:r>
            <a:r>
              <a:rPr lang="en-US" dirty="0"/>
              <a:t/>
            </a:r>
            <a:br>
              <a:rPr lang="en-US" dirty="0"/>
            </a:br>
            <a:endParaRPr lang="en-US" dirty="0"/>
          </a:p>
        </p:txBody>
      </p:sp>
      <p:sp>
        <p:nvSpPr>
          <p:cNvPr id="3" name="Content Placeholder 2"/>
          <p:cNvSpPr>
            <a:spLocks noGrp="1"/>
          </p:cNvSpPr>
          <p:nvPr>
            <p:ph idx="1"/>
          </p:nvPr>
        </p:nvSpPr>
        <p:spPr>
          <a:xfrm>
            <a:off x="152400" y="1143000"/>
            <a:ext cx="8305800" cy="5257800"/>
          </a:xfrm>
        </p:spPr>
        <p:txBody>
          <a:bodyPr>
            <a:normAutofit/>
          </a:bodyPr>
          <a:lstStyle/>
          <a:p>
            <a:pPr lvl="0"/>
            <a:r>
              <a:rPr lang="en-US" sz="2800" b="1" dirty="0" smtClean="0"/>
              <a:t>Agile</a:t>
            </a:r>
            <a:r>
              <a:rPr lang="en-US" sz="2800" dirty="0" smtClean="0"/>
              <a:t> </a:t>
            </a:r>
            <a:r>
              <a:rPr lang="en-US" sz="2800" dirty="0"/>
              <a:t>is an overarching philosophy for software development based on iterative processes, flexibility, and customer collaboration.</a:t>
            </a:r>
          </a:p>
          <a:p>
            <a:pPr lvl="0"/>
            <a:r>
              <a:rPr lang="en-US" sz="2800" b="1" dirty="0"/>
              <a:t>XP</a:t>
            </a:r>
            <a:r>
              <a:rPr lang="en-US" sz="2800" dirty="0"/>
              <a:t> is a specific methodology within Agile that focuses on software engineering practices like TDD, refactoring, and pair programming to ensure quality and speed in development.</a:t>
            </a:r>
          </a:p>
          <a:p>
            <a:r>
              <a:rPr lang="en-US" sz="2800" dirty="0"/>
              <a:t>XP can be combined with other Agile methodologies, such as Scrum, for a balanced approach to managing both the technical and managerial aspects of software projects.</a:t>
            </a:r>
          </a:p>
          <a:p>
            <a:endParaRPr lang="en-US" sz="2800" dirty="0"/>
          </a:p>
        </p:txBody>
      </p:sp>
    </p:spTree>
    <p:extLst>
      <p:ext uri="{BB962C8B-B14F-4D97-AF65-F5344CB8AC3E}">
        <p14:creationId xmlns:p14="http://schemas.microsoft.com/office/powerpoint/2010/main" val="4150579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b="1" dirty="0"/>
              <a:t>XP's </a:t>
            </a:r>
            <a:r>
              <a:rPr lang="en-US" sz="3600" dirty="0"/>
              <a:t>combination of frequent customer feedback, strong engineering practices, and a focus on collaboration helps teams deliver high-quality software that meets evolving customer needs while maintaining long-term productivity.</a:t>
            </a:r>
          </a:p>
        </p:txBody>
      </p:sp>
    </p:spTree>
    <p:extLst>
      <p:ext uri="{BB962C8B-B14F-4D97-AF65-F5344CB8AC3E}">
        <p14:creationId xmlns:p14="http://schemas.microsoft.com/office/powerpoint/2010/main" val="3678224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696200" cy="792162"/>
          </a:xfrm>
        </p:spPr>
        <p:txBody>
          <a:bodyPr/>
          <a:lstStyle/>
          <a:p>
            <a:r>
              <a:rPr lang="en-US" dirty="0">
                <a:solidFill>
                  <a:srgbClr val="FF0000"/>
                </a:solidFill>
              </a:rPr>
              <a:t>Extreme Programming </a:t>
            </a:r>
          </a:p>
        </p:txBody>
      </p:sp>
      <p:sp>
        <p:nvSpPr>
          <p:cNvPr id="3" name="Content Placeholder 2"/>
          <p:cNvSpPr>
            <a:spLocks noGrp="1"/>
          </p:cNvSpPr>
          <p:nvPr>
            <p:ph idx="1"/>
          </p:nvPr>
        </p:nvSpPr>
        <p:spPr>
          <a:xfrm>
            <a:off x="152400" y="1828800"/>
            <a:ext cx="8001000" cy="4297363"/>
          </a:xfrm>
        </p:spPr>
        <p:txBody>
          <a:bodyPr>
            <a:normAutofit/>
          </a:bodyPr>
          <a:lstStyle/>
          <a:p>
            <a:r>
              <a:rPr lang="en-US" sz="3200" b="1" dirty="0">
                <a:solidFill>
                  <a:srgbClr val="002060"/>
                </a:solidFill>
              </a:rPr>
              <a:t>Extreme Programming </a:t>
            </a:r>
            <a:r>
              <a:rPr lang="en-US" sz="3200" b="1" dirty="0" smtClean="0">
                <a:solidFill>
                  <a:srgbClr val="002060"/>
                </a:solidFill>
              </a:rPr>
              <a:t>(</a:t>
            </a:r>
            <a:r>
              <a:rPr lang="en-US" sz="3200" b="1" dirty="0">
                <a:solidFill>
                  <a:srgbClr val="002060"/>
                </a:solidFill>
              </a:rPr>
              <a:t>XP) </a:t>
            </a:r>
            <a:r>
              <a:rPr lang="en-US" sz="3200" dirty="0"/>
              <a:t>is a software development methodology designed to improve software quality and responsiveness to changing customer requirements. </a:t>
            </a:r>
            <a:endParaRPr lang="en-US" sz="3200" dirty="0" smtClean="0"/>
          </a:p>
          <a:p>
            <a:r>
              <a:rPr lang="en-US" sz="3200" dirty="0" smtClean="0"/>
              <a:t>It </a:t>
            </a:r>
            <a:r>
              <a:rPr lang="en-US" sz="3200" dirty="0"/>
              <a:t>emphasizes strong engineering practices, close collaboration with the customer, and continuous feedback loops. </a:t>
            </a:r>
          </a:p>
        </p:txBody>
      </p:sp>
    </p:spTree>
    <p:extLst>
      <p:ext uri="{BB962C8B-B14F-4D97-AF65-F5344CB8AC3E}">
        <p14:creationId xmlns:p14="http://schemas.microsoft.com/office/powerpoint/2010/main" val="2824679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Key Principles of Agile XP:</a:t>
            </a:r>
            <a:r>
              <a:rPr lang="en-US" dirty="0"/>
              <a:t/>
            </a:r>
            <a:br>
              <a:rPr lang="en-US" dirty="0"/>
            </a:br>
            <a:endParaRPr lang="en-US" dirty="0"/>
          </a:p>
        </p:txBody>
      </p:sp>
      <p:sp>
        <p:nvSpPr>
          <p:cNvPr id="3" name="Content Placeholder 2"/>
          <p:cNvSpPr>
            <a:spLocks noGrp="1"/>
          </p:cNvSpPr>
          <p:nvPr>
            <p:ph idx="1"/>
          </p:nvPr>
        </p:nvSpPr>
        <p:spPr>
          <a:xfrm>
            <a:off x="228600" y="1143000"/>
            <a:ext cx="8229600" cy="5257800"/>
          </a:xfrm>
        </p:spPr>
        <p:txBody>
          <a:bodyPr>
            <a:noAutofit/>
          </a:bodyPr>
          <a:lstStyle/>
          <a:p>
            <a:pPr lvl="0"/>
            <a:r>
              <a:rPr lang="en-US" sz="2400" b="1" dirty="0" smtClean="0"/>
              <a:t>Customer </a:t>
            </a:r>
            <a:r>
              <a:rPr lang="en-US" sz="2400" b="1" dirty="0"/>
              <a:t>Involvement:</a:t>
            </a:r>
            <a:r>
              <a:rPr lang="en-US" sz="2400" dirty="0"/>
              <a:t> The customer is continuously involved in the </a:t>
            </a:r>
            <a:r>
              <a:rPr lang="en-US" sz="2400" dirty="0">
                <a:solidFill>
                  <a:srgbClr val="FF0000"/>
                </a:solidFill>
              </a:rPr>
              <a:t>development process, providing feedback, clarifying </a:t>
            </a:r>
            <a:r>
              <a:rPr lang="en-US" sz="2400" dirty="0" smtClean="0">
                <a:solidFill>
                  <a:srgbClr val="FF0000"/>
                </a:solidFill>
              </a:rPr>
              <a:t>requirements </a:t>
            </a:r>
            <a:r>
              <a:rPr lang="en-US" sz="2400" dirty="0">
                <a:solidFill>
                  <a:srgbClr val="FF0000"/>
                </a:solidFill>
              </a:rPr>
              <a:t>and making decisions.</a:t>
            </a:r>
          </a:p>
          <a:p>
            <a:pPr lvl="0"/>
            <a:r>
              <a:rPr lang="en-US" sz="2400" b="1" dirty="0"/>
              <a:t>Simplicity:</a:t>
            </a:r>
            <a:r>
              <a:rPr lang="en-US" sz="2400" dirty="0"/>
              <a:t> The team should focus on delivering the simplest solution that works, avoiding unnecessary complexity.</a:t>
            </a:r>
          </a:p>
          <a:p>
            <a:pPr lvl="0"/>
            <a:r>
              <a:rPr lang="en-US" sz="2400" b="1" dirty="0"/>
              <a:t>Continuous Feedback:</a:t>
            </a:r>
            <a:r>
              <a:rPr lang="en-US" sz="2400" dirty="0"/>
              <a:t> Frequent feedback loops are essential to ensure the </a:t>
            </a:r>
            <a:r>
              <a:rPr lang="en-US" sz="2400" dirty="0">
                <a:solidFill>
                  <a:srgbClr val="002060"/>
                </a:solidFill>
              </a:rPr>
              <a:t>project is aligned with customer needs and that defects are found early.</a:t>
            </a:r>
          </a:p>
          <a:p>
            <a:pPr lvl="0"/>
            <a:r>
              <a:rPr lang="en-US" sz="2400" b="1" dirty="0"/>
              <a:t>Courage:</a:t>
            </a:r>
            <a:r>
              <a:rPr lang="en-US" sz="2400" dirty="0"/>
              <a:t> Team members are encouraged to make decisions, even if they involve challenging changes, in order to improve the product.</a:t>
            </a:r>
          </a:p>
          <a:p>
            <a:pPr lvl="0"/>
            <a:r>
              <a:rPr lang="en-US" sz="2400" b="1" dirty="0"/>
              <a:t>Respect:</a:t>
            </a:r>
            <a:r>
              <a:rPr lang="en-US" sz="2400" dirty="0"/>
              <a:t> Team members should respect each other's work and contributions, fostering a collaborative environment.</a:t>
            </a:r>
          </a:p>
          <a:p>
            <a:endParaRPr lang="en-US" sz="2800" dirty="0"/>
          </a:p>
        </p:txBody>
      </p:sp>
    </p:spTree>
    <p:extLst>
      <p:ext uri="{BB962C8B-B14F-4D97-AF65-F5344CB8AC3E}">
        <p14:creationId xmlns:p14="http://schemas.microsoft.com/office/powerpoint/2010/main" val="926039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Core XP Practices:</a:t>
            </a:r>
            <a:r>
              <a:rPr lang="en-US" dirty="0"/>
              <a:t/>
            </a:r>
            <a:br>
              <a:rPr lang="en-US" dirty="0"/>
            </a:br>
            <a:endParaRPr lang="en-US" dirty="0"/>
          </a:p>
        </p:txBody>
      </p:sp>
      <p:sp>
        <p:nvSpPr>
          <p:cNvPr id="3" name="Content Placeholder 2"/>
          <p:cNvSpPr>
            <a:spLocks noGrp="1"/>
          </p:cNvSpPr>
          <p:nvPr>
            <p:ph idx="1"/>
          </p:nvPr>
        </p:nvSpPr>
        <p:spPr>
          <a:xfrm>
            <a:off x="228600" y="1066800"/>
            <a:ext cx="8229600" cy="5486400"/>
          </a:xfrm>
        </p:spPr>
        <p:txBody>
          <a:bodyPr>
            <a:normAutofit lnSpcReduction="10000"/>
          </a:bodyPr>
          <a:lstStyle/>
          <a:p>
            <a:r>
              <a:rPr lang="en-US" b="1" dirty="0" smtClean="0">
                <a:solidFill>
                  <a:srgbClr val="FF0000"/>
                </a:solidFill>
              </a:rPr>
              <a:t>XP </a:t>
            </a:r>
            <a:r>
              <a:rPr lang="en-US" b="1" dirty="0">
                <a:solidFill>
                  <a:srgbClr val="FF0000"/>
                </a:solidFill>
              </a:rPr>
              <a:t>integrates various practices that strengthen both the Agile methodology and software development process:</a:t>
            </a:r>
          </a:p>
          <a:p>
            <a:pPr lvl="0"/>
            <a:r>
              <a:rPr lang="en-US" b="1" dirty="0"/>
              <a:t>Pair Programming:</a:t>
            </a:r>
            <a:r>
              <a:rPr lang="en-US" dirty="0"/>
              <a:t> Two developers work together at the same computer</a:t>
            </a:r>
            <a:r>
              <a:rPr lang="en-US" dirty="0" smtClean="0"/>
              <a:t>.</a:t>
            </a:r>
          </a:p>
          <a:p>
            <a:pPr lvl="0"/>
            <a:r>
              <a:rPr lang="en-US" dirty="0" smtClean="0"/>
              <a:t> </a:t>
            </a:r>
            <a:r>
              <a:rPr lang="en-US" dirty="0">
                <a:solidFill>
                  <a:srgbClr val="00B050"/>
                </a:solidFill>
              </a:rPr>
              <a:t>One writes </a:t>
            </a:r>
            <a:r>
              <a:rPr lang="en-US" dirty="0"/>
              <a:t>the code while the </a:t>
            </a:r>
            <a:r>
              <a:rPr lang="en-US" dirty="0">
                <a:solidFill>
                  <a:srgbClr val="00B050"/>
                </a:solidFill>
              </a:rPr>
              <a:t>other reviews it</a:t>
            </a:r>
            <a:r>
              <a:rPr lang="en-US" dirty="0"/>
              <a:t>, ensuring higher code quality and knowledge sharing.</a:t>
            </a:r>
          </a:p>
          <a:p>
            <a:pPr lvl="0"/>
            <a:r>
              <a:rPr lang="en-US" b="1" dirty="0"/>
              <a:t>Test-Driven Development (TDD):</a:t>
            </a:r>
            <a:r>
              <a:rPr lang="en-US" dirty="0"/>
              <a:t> Developers write automated tests before coding the functionality</a:t>
            </a:r>
            <a:r>
              <a:rPr lang="en-US" dirty="0" smtClean="0"/>
              <a:t>.</a:t>
            </a:r>
          </a:p>
          <a:p>
            <a:pPr lvl="0"/>
            <a:r>
              <a:rPr lang="en-US" dirty="0" smtClean="0"/>
              <a:t> </a:t>
            </a:r>
            <a:r>
              <a:rPr lang="en-US" dirty="0"/>
              <a:t>This ensures that the code meets the requirements and behaves as expected.</a:t>
            </a:r>
          </a:p>
          <a:p>
            <a:pPr lvl="0"/>
            <a:r>
              <a:rPr lang="en-US" b="1" dirty="0"/>
              <a:t>Continuous Integration:</a:t>
            </a:r>
            <a:r>
              <a:rPr lang="en-US" dirty="0"/>
              <a:t> Code is integrated and tested frequently (often multiple times a day). This reduces integration issues and ensures that defects are caught early.</a:t>
            </a:r>
          </a:p>
          <a:p>
            <a:pPr lvl="0"/>
            <a:r>
              <a:rPr lang="en-US" b="1" dirty="0"/>
              <a:t>Small Releases:</a:t>
            </a:r>
            <a:r>
              <a:rPr lang="en-US" dirty="0"/>
              <a:t> Software is delivered to the customer in small, incremental releases, allowing for quick feedback and adjustments.</a:t>
            </a:r>
          </a:p>
          <a:p>
            <a:endParaRPr lang="en-US" dirty="0"/>
          </a:p>
        </p:txBody>
      </p:sp>
    </p:spTree>
    <p:extLst>
      <p:ext uri="{BB962C8B-B14F-4D97-AF65-F5344CB8AC3E}">
        <p14:creationId xmlns:p14="http://schemas.microsoft.com/office/powerpoint/2010/main" val="3652826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endParaRPr lang="en-US" dirty="0"/>
          </a:p>
        </p:txBody>
      </p:sp>
      <p:sp>
        <p:nvSpPr>
          <p:cNvPr id="3" name="Content Placeholder 2"/>
          <p:cNvSpPr>
            <a:spLocks noGrp="1"/>
          </p:cNvSpPr>
          <p:nvPr>
            <p:ph idx="1"/>
          </p:nvPr>
        </p:nvSpPr>
        <p:spPr>
          <a:xfrm>
            <a:off x="304800" y="990600"/>
            <a:ext cx="8153400" cy="5562600"/>
          </a:xfrm>
        </p:spPr>
        <p:txBody>
          <a:bodyPr>
            <a:normAutofit/>
          </a:bodyPr>
          <a:lstStyle/>
          <a:p>
            <a:pPr lvl="0"/>
            <a:r>
              <a:rPr lang="en-US" sz="2400" b="1" dirty="0"/>
              <a:t>Refactoring:</a:t>
            </a:r>
            <a:r>
              <a:rPr lang="en-US" sz="2400" dirty="0"/>
              <a:t> Developers constantly improve and simplify the code without changing its functionality. This keeps the </a:t>
            </a:r>
            <a:r>
              <a:rPr lang="en-US" sz="2400" dirty="0" smtClean="0"/>
              <a:t>code base </a:t>
            </a:r>
            <a:r>
              <a:rPr lang="en-US" sz="2400" dirty="0"/>
              <a:t>clean and maintainable.</a:t>
            </a:r>
          </a:p>
          <a:p>
            <a:pPr lvl="0"/>
            <a:r>
              <a:rPr lang="en-US" sz="2400" b="1" dirty="0"/>
              <a:t>Collective Code Ownership:</a:t>
            </a:r>
            <a:r>
              <a:rPr lang="en-US" sz="2400" dirty="0"/>
              <a:t> Everyone on the team can change any part of the code, encouraging collaboration and reducing bottlenecks.</a:t>
            </a:r>
          </a:p>
          <a:p>
            <a:pPr lvl="0"/>
            <a:r>
              <a:rPr lang="en-US" sz="2400" b="1" dirty="0"/>
              <a:t>40-Hour Work Week (Sustainable Pace):</a:t>
            </a:r>
            <a:r>
              <a:rPr lang="en-US" sz="2400" dirty="0"/>
              <a:t> Developers should work at a sustainable pace, preventing burnout and maintaining </a:t>
            </a:r>
            <a:r>
              <a:rPr lang="en-US" sz="2400" dirty="0" smtClean="0"/>
              <a:t> productivity </a:t>
            </a:r>
            <a:r>
              <a:rPr lang="en-US" sz="2400" dirty="0"/>
              <a:t>over the long term.</a:t>
            </a:r>
          </a:p>
          <a:p>
            <a:pPr lvl="0"/>
            <a:r>
              <a:rPr lang="en-US" sz="2400" b="1" dirty="0"/>
              <a:t>On-Site Customer:</a:t>
            </a:r>
            <a:r>
              <a:rPr lang="en-US" sz="2400" dirty="0"/>
              <a:t> The customer (or a representative) should be physically or virtually available to the development team to clarify requirements and provide immediate feedback.</a:t>
            </a:r>
          </a:p>
          <a:p>
            <a:endParaRPr lang="en-US" sz="2400" dirty="0"/>
          </a:p>
        </p:txBody>
      </p:sp>
    </p:spTree>
    <p:extLst>
      <p:ext uri="{BB962C8B-B14F-4D97-AF65-F5344CB8AC3E}">
        <p14:creationId xmlns:p14="http://schemas.microsoft.com/office/powerpoint/2010/main" val="3598773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620000" cy="808038"/>
          </a:xfrm>
        </p:spPr>
        <p:txBody>
          <a:bodyPr/>
          <a:lstStyle/>
          <a:p>
            <a:r>
              <a:rPr lang="en-US" sz="4800" b="1" dirty="0"/>
              <a:t>Here are the key concepts in Extreme Programming</a:t>
            </a:r>
            <a:r>
              <a:rPr lang="en-US" sz="4800" dirty="0"/>
              <a:t>:</a:t>
            </a:r>
            <a:br>
              <a:rPr lang="en-US" sz="4800" dirty="0"/>
            </a:br>
            <a:endParaRPr lang="en-US" dirty="0"/>
          </a:p>
        </p:txBody>
      </p:sp>
      <p:sp>
        <p:nvSpPr>
          <p:cNvPr id="3" name="Content Placeholder 2"/>
          <p:cNvSpPr>
            <a:spLocks noGrp="1"/>
          </p:cNvSpPr>
          <p:nvPr>
            <p:ph idx="1"/>
          </p:nvPr>
        </p:nvSpPr>
        <p:spPr>
          <a:xfrm>
            <a:off x="457200" y="1905000"/>
            <a:ext cx="7620000" cy="4495800"/>
          </a:xfrm>
        </p:spPr>
        <p:txBody>
          <a:bodyPr>
            <a:normAutofit fontScale="25000" lnSpcReduction="20000"/>
          </a:bodyPr>
          <a:lstStyle/>
          <a:p>
            <a:r>
              <a:rPr lang="en-US" sz="11200" dirty="0" smtClean="0"/>
              <a:t>1- The </a:t>
            </a:r>
            <a:r>
              <a:rPr lang="en-US" sz="11200" dirty="0"/>
              <a:t>Five Core </a:t>
            </a:r>
            <a:r>
              <a:rPr lang="en-US" sz="11200" dirty="0" smtClean="0"/>
              <a:t>Values</a:t>
            </a:r>
          </a:p>
          <a:p>
            <a:r>
              <a:rPr lang="en-US" sz="11200" dirty="0" smtClean="0"/>
              <a:t>2- Incremental </a:t>
            </a:r>
            <a:r>
              <a:rPr lang="en-US" sz="11200" dirty="0"/>
              <a:t>and Iterative </a:t>
            </a:r>
            <a:r>
              <a:rPr lang="en-US" sz="11200" dirty="0" smtClean="0"/>
              <a:t>Development</a:t>
            </a:r>
          </a:p>
          <a:p>
            <a:r>
              <a:rPr lang="en-US" sz="11200" dirty="0"/>
              <a:t>3-Test-Driven Development (TDD</a:t>
            </a:r>
            <a:r>
              <a:rPr lang="en-US" sz="11200" dirty="0" smtClean="0"/>
              <a:t>)</a:t>
            </a:r>
          </a:p>
          <a:p>
            <a:r>
              <a:rPr lang="en-US" sz="11200" dirty="0"/>
              <a:t>4-Continuous </a:t>
            </a:r>
            <a:r>
              <a:rPr lang="en-US" sz="11200" dirty="0" smtClean="0"/>
              <a:t>Integration</a:t>
            </a:r>
          </a:p>
          <a:p>
            <a:r>
              <a:rPr lang="en-US" sz="11200" dirty="0" smtClean="0"/>
              <a:t>5-Refactoring</a:t>
            </a:r>
          </a:p>
          <a:p>
            <a:r>
              <a:rPr lang="en-US" sz="11200" dirty="0"/>
              <a:t>6- Pair </a:t>
            </a:r>
            <a:r>
              <a:rPr lang="en-US" sz="11200" dirty="0" smtClean="0"/>
              <a:t>Programming</a:t>
            </a:r>
          </a:p>
          <a:p>
            <a:r>
              <a:rPr lang="en-US" sz="11200" dirty="0"/>
              <a:t>7- Collective Code </a:t>
            </a:r>
            <a:r>
              <a:rPr lang="en-US" sz="11200" dirty="0" smtClean="0"/>
              <a:t>Ownership</a:t>
            </a:r>
          </a:p>
          <a:p>
            <a:r>
              <a:rPr lang="en-US" sz="11200" dirty="0"/>
              <a:t>8- Sustainable Pace (40-Hour Workweek)</a:t>
            </a:r>
            <a:br>
              <a:rPr lang="en-US" sz="11200" dirty="0"/>
            </a:br>
            <a:r>
              <a:rPr lang="en-US" sz="11200" dirty="0" smtClean="0"/>
              <a:t>9- On-Site Customer</a:t>
            </a:r>
          </a:p>
          <a:p>
            <a:r>
              <a:rPr lang="en-US" sz="11200" dirty="0"/>
              <a:t>10- The Planning </a:t>
            </a:r>
            <a:r>
              <a:rPr lang="en-US" sz="11200" dirty="0" smtClean="0"/>
              <a:t>Game</a:t>
            </a:r>
          </a:p>
          <a:p>
            <a:r>
              <a:rPr lang="en-US" sz="11200" dirty="0"/>
              <a:t>11- Coding Standards</a:t>
            </a:r>
            <a:br>
              <a:rPr lang="en-US" sz="11200" dirty="0"/>
            </a:br>
            <a:endParaRPr lang="en-US" sz="11200" dirty="0" smtClean="0"/>
          </a:p>
          <a:p>
            <a:endParaRPr lang="en-US" b="1" dirty="0" smtClean="0"/>
          </a:p>
          <a:p>
            <a:endParaRPr lang="en-US" b="1" dirty="0" smtClean="0"/>
          </a:p>
          <a:p>
            <a:endParaRPr lang="en-US" b="1" dirty="0" smtClean="0"/>
          </a:p>
          <a:p>
            <a:endParaRPr lang="en-US" b="1" dirty="0" smtClean="0"/>
          </a:p>
          <a:p>
            <a:endParaRPr lang="en-US" b="1" dirty="0" smtClean="0"/>
          </a:p>
          <a:p>
            <a:r>
              <a:rPr lang="en-US" b="1" dirty="0"/>
              <a:t/>
            </a:r>
            <a:br>
              <a:rPr lang="en-US" b="1" dirty="0"/>
            </a:br>
            <a:endParaRPr lang="en-US" b="1" dirty="0" smtClean="0"/>
          </a:p>
          <a:p>
            <a:endParaRPr lang="en-US" b="1" dirty="0" smtClean="0"/>
          </a:p>
          <a:p>
            <a:endParaRPr lang="en-US" dirty="0"/>
          </a:p>
        </p:txBody>
      </p:sp>
    </p:spTree>
    <p:extLst>
      <p:ext uri="{BB962C8B-B14F-4D97-AF65-F5344CB8AC3E}">
        <p14:creationId xmlns:p14="http://schemas.microsoft.com/office/powerpoint/2010/main" val="1413906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 The </a:t>
            </a:r>
            <a:r>
              <a:rPr lang="en-US" b="1" dirty="0"/>
              <a:t>Five Core Values</a:t>
            </a:r>
            <a:br>
              <a:rPr lang="en-US" b="1" dirty="0"/>
            </a:br>
            <a:endParaRPr lang="en-US" dirty="0"/>
          </a:p>
        </p:txBody>
      </p:sp>
      <p:sp>
        <p:nvSpPr>
          <p:cNvPr id="3" name="Content Placeholder 2"/>
          <p:cNvSpPr>
            <a:spLocks noGrp="1"/>
          </p:cNvSpPr>
          <p:nvPr>
            <p:ph idx="1"/>
          </p:nvPr>
        </p:nvSpPr>
        <p:spPr>
          <a:xfrm>
            <a:off x="304800" y="990600"/>
            <a:ext cx="8001000" cy="5638800"/>
          </a:xfrm>
        </p:spPr>
        <p:txBody>
          <a:bodyPr>
            <a:normAutofit fontScale="92500"/>
          </a:bodyPr>
          <a:lstStyle/>
          <a:p>
            <a:r>
              <a:rPr lang="en-US" b="1" dirty="0" smtClean="0"/>
              <a:t>Communication</a:t>
            </a:r>
            <a:r>
              <a:rPr lang="en-US" b="1" dirty="0"/>
              <a:t>:</a:t>
            </a:r>
            <a:r>
              <a:rPr lang="en-US" dirty="0"/>
              <a:t> Constant and clear communication between team members, customers, and stakeholders. Frequent face-to-face interactions ensure that everyone is on the same page, helping to prevent misunderstandings and misaligned expectations.</a:t>
            </a:r>
          </a:p>
          <a:p>
            <a:r>
              <a:rPr lang="en-US" b="1" dirty="0"/>
              <a:t>Simplicity:</a:t>
            </a:r>
            <a:r>
              <a:rPr lang="en-US" dirty="0"/>
              <a:t> XP encourages developers to focus on the simplest solution that works, without overcomplicating or </a:t>
            </a:r>
            <a:r>
              <a:rPr lang="en-US" dirty="0" smtClean="0"/>
              <a:t>over engineering </a:t>
            </a:r>
            <a:r>
              <a:rPr lang="en-US" dirty="0"/>
              <a:t>the system. Avoid adding features until they are necessary.</a:t>
            </a:r>
          </a:p>
          <a:p>
            <a:r>
              <a:rPr lang="en-US" b="1" dirty="0"/>
              <a:t>Feedback:</a:t>
            </a:r>
            <a:r>
              <a:rPr lang="en-US" dirty="0"/>
              <a:t> Continuous feedback from customers, the system itself (via tests), and the team. Frequent feedback ensures that the project is aligned with business goals and that potential issues are identified and resolved early.</a:t>
            </a:r>
          </a:p>
          <a:p>
            <a:r>
              <a:rPr lang="en-US" b="1" dirty="0"/>
              <a:t>Courage:</a:t>
            </a:r>
            <a:r>
              <a:rPr lang="en-US" dirty="0"/>
              <a:t> The courage to make necessary changes even if they are difficult. This might involve refactoring, scrapping unnecessary features, or changing directions based on customer needs.</a:t>
            </a:r>
          </a:p>
          <a:p>
            <a:r>
              <a:rPr lang="en-US" b="1" dirty="0"/>
              <a:t>Respect:</a:t>
            </a:r>
            <a:r>
              <a:rPr lang="en-US" dirty="0"/>
              <a:t> Respect for every member of the team, their contributions, and their perspectives. XP fosters a collaborative and supportive environment where everyone is valued.</a:t>
            </a:r>
          </a:p>
          <a:p>
            <a:endParaRPr lang="en-US" dirty="0"/>
          </a:p>
        </p:txBody>
      </p:sp>
    </p:spTree>
    <p:extLst>
      <p:ext uri="{BB962C8B-B14F-4D97-AF65-F5344CB8AC3E}">
        <p14:creationId xmlns:p14="http://schemas.microsoft.com/office/powerpoint/2010/main" val="2132533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772400" cy="1143000"/>
          </a:xfrm>
        </p:spPr>
        <p:txBody>
          <a:bodyPr>
            <a:normAutofit fontScale="90000"/>
          </a:bodyPr>
          <a:lstStyle/>
          <a:p>
            <a:r>
              <a:rPr lang="en-US" b="1" dirty="0" smtClean="0"/>
              <a:t>2- Incremental </a:t>
            </a:r>
            <a:r>
              <a:rPr lang="en-US" b="1" dirty="0"/>
              <a:t>and Iterative Development</a:t>
            </a:r>
            <a:br>
              <a:rPr lang="en-US" b="1" dirty="0"/>
            </a:br>
            <a:endParaRPr lang="en-US" dirty="0"/>
          </a:p>
        </p:txBody>
      </p:sp>
      <p:sp>
        <p:nvSpPr>
          <p:cNvPr id="3" name="Content Placeholder 2"/>
          <p:cNvSpPr>
            <a:spLocks noGrp="1"/>
          </p:cNvSpPr>
          <p:nvPr>
            <p:ph idx="1"/>
          </p:nvPr>
        </p:nvSpPr>
        <p:spPr>
          <a:xfrm>
            <a:off x="304800" y="1295400"/>
            <a:ext cx="8153400" cy="5105400"/>
          </a:xfrm>
        </p:spPr>
        <p:txBody>
          <a:bodyPr>
            <a:normAutofit/>
          </a:bodyPr>
          <a:lstStyle/>
          <a:p>
            <a:r>
              <a:rPr lang="en-US" sz="2400" dirty="0" smtClean="0"/>
              <a:t>XP </a:t>
            </a:r>
            <a:r>
              <a:rPr lang="en-US" sz="2400" dirty="0"/>
              <a:t>promotes small, frequent releases, with functionality delivered in small increments. This allows for continuous improvement and refinement of the software, making it easier to adapt to changing requirements.</a:t>
            </a:r>
          </a:p>
          <a:p>
            <a:r>
              <a:rPr lang="en-US" sz="2400" b="1" dirty="0"/>
              <a:t>Small Releases:</a:t>
            </a:r>
            <a:r>
              <a:rPr lang="en-US" sz="2400" dirty="0"/>
              <a:t> Delivering small, working pieces of functionality frequently (e.g., every 1–3 weeks) ensures that the product evolves in alignment with customer needs. It also reduces the risk of large, delayed releases.</a:t>
            </a:r>
          </a:p>
          <a:p>
            <a:r>
              <a:rPr lang="en-US" sz="2400" b="1" dirty="0"/>
              <a:t>Iterations:</a:t>
            </a:r>
            <a:r>
              <a:rPr lang="en-US" sz="2400" dirty="0"/>
              <a:t> XP development occurs in short iterations (usually 1-2 weeks), each involving planning, coding, testing, and releasing. Iterations allow for constant refinement based on customer feedback.</a:t>
            </a:r>
          </a:p>
          <a:p>
            <a:endParaRPr lang="en-US" dirty="0"/>
          </a:p>
        </p:txBody>
      </p:sp>
    </p:spTree>
    <p:extLst>
      <p:ext uri="{BB962C8B-B14F-4D97-AF65-F5344CB8AC3E}">
        <p14:creationId xmlns:p14="http://schemas.microsoft.com/office/powerpoint/2010/main" val="15267651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197</TotalTime>
  <Words>1804</Words>
  <Application>Microsoft Office PowerPoint</Application>
  <PresentationFormat>On-screen Show (4:3)</PresentationFormat>
  <Paragraphs>104</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Adjacency</vt:lpstr>
      <vt:lpstr>Luc2  Extreme programming </vt:lpstr>
      <vt:lpstr>Extreme programming (XP)</vt:lpstr>
      <vt:lpstr>Extreme Programming </vt:lpstr>
      <vt:lpstr>Key Principles of Agile XP: </vt:lpstr>
      <vt:lpstr>Core XP Practices: </vt:lpstr>
      <vt:lpstr>PowerPoint Presentation</vt:lpstr>
      <vt:lpstr>Here are the key concepts in Extreme Programming: </vt:lpstr>
      <vt:lpstr>1- The Five Core Values </vt:lpstr>
      <vt:lpstr>2- Incremental and Iterative Development </vt:lpstr>
      <vt:lpstr>3-Test-Driven Development (TDD) </vt:lpstr>
      <vt:lpstr>4-Continuous Integration </vt:lpstr>
      <vt:lpstr>5-Refactoring </vt:lpstr>
      <vt:lpstr>6- Pair Programming </vt:lpstr>
      <vt:lpstr>7- Collective Code Ownership </vt:lpstr>
      <vt:lpstr>8- Sustainable Pace (40-Hour Workweek) </vt:lpstr>
      <vt:lpstr>9- On-Site Customer </vt:lpstr>
      <vt:lpstr>10- The Planning Game </vt:lpstr>
      <vt:lpstr>11- Coding Standards </vt:lpstr>
      <vt:lpstr>XP Values: </vt:lpstr>
      <vt:lpstr>Agile vs. XP: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Extreme programming </dc:title>
  <dc:creator>nazarco</dc:creator>
  <cp:lastModifiedBy>dell</cp:lastModifiedBy>
  <cp:revision>30</cp:revision>
  <dcterms:created xsi:type="dcterms:W3CDTF">2006-08-16T00:00:00Z</dcterms:created>
  <dcterms:modified xsi:type="dcterms:W3CDTF">2024-10-29T12:20:40Z</dcterms:modified>
</cp:coreProperties>
</file>