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027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A </a:t>
            </a:r>
            <a:r>
              <a:rPr lang="en-US" sz="5400" b="1" dirty="0" err="1" smtClean="0"/>
              <a:t>gile</a:t>
            </a:r>
            <a:r>
              <a:rPr lang="en-US" sz="5400" b="1" dirty="0" smtClean="0"/>
              <a:t> methods </a:t>
            </a:r>
            <a:endParaRPr lang="en-US" sz="54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luc1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744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 Organizations</a:t>
            </a:r>
          </a:p>
        </p:txBody>
      </p:sp>
      <p:pic>
        <p:nvPicPr>
          <p:cNvPr id="12291" name="Content Placeholder 4" descr="money%20larg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71800" y="1447800"/>
            <a:ext cx="3409950" cy="4579938"/>
          </a:xfrm>
        </p:spPr>
      </p:pic>
    </p:spTree>
    <p:extLst>
      <p:ext uri="{BB962C8B-B14F-4D97-AF65-F5344CB8AC3E}">
        <p14:creationId xmlns:p14="http://schemas.microsoft.com/office/powerpoint/2010/main" val="4093525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 Customers</a:t>
            </a:r>
          </a:p>
        </p:txBody>
      </p:sp>
      <p:pic>
        <p:nvPicPr>
          <p:cNvPr id="13315" name="Content Placeholder 3" descr="customer_success_graph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0" y="1447800"/>
            <a:ext cx="5749925" cy="4024313"/>
          </a:xfrm>
        </p:spPr>
      </p:pic>
    </p:spTree>
    <p:extLst>
      <p:ext uri="{BB962C8B-B14F-4D97-AF65-F5344CB8AC3E}">
        <p14:creationId xmlns:p14="http://schemas.microsoft.com/office/powerpoint/2010/main" val="2651712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For some</a:t>
            </a:r>
          </a:p>
        </p:txBody>
      </p:sp>
      <p:pic>
        <p:nvPicPr>
          <p:cNvPr id="1433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14400" y="1524000"/>
            <a:ext cx="7162800" cy="4835525"/>
          </a:xfrm>
        </p:spPr>
      </p:pic>
    </p:spTree>
    <p:extLst>
      <p:ext uri="{BB962C8B-B14F-4D97-AF65-F5344CB8AC3E}">
        <p14:creationId xmlns:p14="http://schemas.microsoft.com/office/powerpoint/2010/main" val="13185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way I look at it</a:t>
            </a:r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38400" y="1295400"/>
            <a:ext cx="3878263" cy="5030788"/>
          </a:xfrm>
          <a:noFill/>
        </p:spPr>
      </p:pic>
    </p:spTree>
    <p:extLst>
      <p:ext uri="{BB962C8B-B14F-4D97-AF65-F5344CB8AC3E}">
        <p14:creationId xmlns:p14="http://schemas.microsoft.com/office/powerpoint/2010/main" val="313356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754563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dirty="0" smtClean="0"/>
              <a:t>So success is intersection point of various other successes as defined by the parties involved.</a:t>
            </a:r>
          </a:p>
          <a:p>
            <a:pPr eaLnBrk="1" hangingPunct="1">
              <a:buFont typeface="Arial" charset="0"/>
              <a:buNone/>
            </a:pPr>
            <a:endParaRPr lang="en-US" dirty="0" smtClean="0"/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What has this got to with Agile Methods? What are Agile Methods?</a:t>
            </a:r>
          </a:p>
        </p:txBody>
      </p:sp>
    </p:spTree>
    <p:extLst>
      <p:ext uri="{BB962C8B-B14F-4D97-AF65-F5344CB8AC3E}">
        <p14:creationId xmlns:p14="http://schemas.microsoft.com/office/powerpoint/2010/main" val="1184300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352800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dirty="0" smtClean="0"/>
              <a:t>Is this what we mean by agile method:</a:t>
            </a:r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      public Method agile Methods{</a:t>
            </a:r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		get Method ( Agile. agile);</a:t>
            </a:r>
          </a:p>
          <a:p>
            <a:pPr eaLnBrk="1" hangingPunct="1">
              <a:buFont typeface="Arial" charset="0"/>
              <a:buNone/>
            </a:pPr>
            <a:r>
              <a:rPr lang="en-US" dirty="0" smtClean="0"/>
              <a:t>      }</a:t>
            </a:r>
          </a:p>
        </p:txBody>
      </p:sp>
    </p:spTree>
    <p:extLst>
      <p:ext uri="{BB962C8B-B14F-4D97-AF65-F5344CB8AC3E}">
        <p14:creationId xmlns:p14="http://schemas.microsoft.com/office/powerpoint/2010/main" val="1174007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Agile Manifesto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dirty="0"/>
              <a:t>Agile Manifesto</a:t>
            </a:r>
            <a:r>
              <a:rPr lang="en-US" dirty="0"/>
              <a:t> is a foundational document for agile software development, created in 2001 by a group of software developers and thought leaders. It outlines core values and principles that emphasize flexibility, collaboration, and customer satisfaction over rigid processes and documentation.</a:t>
            </a:r>
          </a:p>
        </p:txBody>
      </p:sp>
    </p:spTree>
    <p:extLst>
      <p:ext uri="{BB962C8B-B14F-4D97-AF65-F5344CB8AC3E}">
        <p14:creationId xmlns:p14="http://schemas.microsoft.com/office/powerpoint/2010/main" val="311256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4 Core Values of the Agile Manifesto: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Individuals </a:t>
            </a:r>
            <a:r>
              <a:rPr lang="en-US" b="1" dirty="0"/>
              <a:t>and interactions</a:t>
            </a:r>
            <a:r>
              <a:rPr lang="en-US" dirty="0"/>
              <a:t> over processes and tools.</a:t>
            </a:r>
          </a:p>
          <a:p>
            <a:r>
              <a:rPr lang="en-US" b="1" dirty="0"/>
              <a:t>Working software</a:t>
            </a:r>
            <a:r>
              <a:rPr lang="en-US" dirty="0"/>
              <a:t> over comprehensive documentation.</a:t>
            </a:r>
          </a:p>
          <a:p>
            <a:r>
              <a:rPr lang="en-US" b="1" dirty="0"/>
              <a:t>Customer collaboration</a:t>
            </a:r>
            <a:r>
              <a:rPr lang="en-US" dirty="0"/>
              <a:t> over contract negotiation.</a:t>
            </a:r>
          </a:p>
          <a:p>
            <a:r>
              <a:rPr lang="en-US" b="1" dirty="0"/>
              <a:t>Responding to change</a:t>
            </a:r>
            <a:r>
              <a:rPr lang="en-US" dirty="0"/>
              <a:t> over following a plan.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291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 12 Principles of Agile:</a:t>
            </a:r>
            <a:br>
              <a:rPr lang="en-US" b="1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86400"/>
          </a:xfrm>
        </p:spPr>
        <p:txBody>
          <a:bodyPr>
            <a:noAutofit/>
          </a:bodyPr>
          <a:lstStyle/>
          <a:p>
            <a:r>
              <a:rPr lang="en-US" sz="2000" b="1" dirty="0" smtClean="0"/>
              <a:t>Customer </a:t>
            </a:r>
            <a:r>
              <a:rPr lang="en-US" sz="2000" b="1" dirty="0"/>
              <a:t>satisfaction</a:t>
            </a:r>
            <a:r>
              <a:rPr lang="en-US" sz="2000" dirty="0"/>
              <a:t> through early and continuous delivery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of </a:t>
            </a:r>
            <a:r>
              <a:rPr lang="en-US" sz="2000" dirty="0"/>
              <a:t>valuable software.</a:t>
            </a:r>
          </a:p>
          <a:p>
            <a:r>
              <a:rPr lang="en-US" sz="2000" b="1" dirty="0"/>
              <a:t>Welcome changing requirements</a:t>
            </a:r>
            <a:r>
              <a:rPr lang="en-US" sz="2000" dirty="0"/>
              <a:t>, even late in development.</a:t>
            </a:r>
          </a:p>
          <a:p>
            <a:r>
              <a:rPr lang="en-US" sz="2000" dirty="0"/>
              <a:t>Deliver working software </a:t>
            </a:r>
            <a:r>
              <a:rPr lang="en-US" sz="2000" b="1" dirty="0"/>
              <a:t>frequently</a:t>
            </a:r>
            <a:r>
              <a:rPr lang="en-US" sz="2000" dirty="0"/>
              <a:t>, with a preference for shorter timescales.</a:t>
            </a:r>
          </a:p>
          <a:p>
            <a:r>
              <a:rPr lang="en-US" sz="2000" b="1" dirty="0"/>
              <a:t>Business people and developers</a:t>
            </a:r>
            <a:r>
              <a:rPr lang="en-US" sz="2000" dirty="0"/>
              <a:t> must work together daily throughout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the </a:t>
            </a:r>
            <a:r>
              <a:rPr lang="en-US" sz="2000" dirty="0"/>
              <a:t>project.</a:t>
            </a:r>
          </a:p>
          <a:p>
            <a:r>
              <a:rPr lang="en-US" sz="2000" dirty="0"/>
              <a:t>Build projects around </a:t>
            </a:r>
            <a:r>
              <a:rPr lang="en-US" sz="2000" b="1" dirty="0"/>
              <a:t>motivated individuals</a:t>
            </a:r>
            <a:r>
              <a:rPr lang="en-US" sz="2000" dirty="0"/>
              <a:t>. Give them the environment and support they need, and trust them to get the job done.</a:t>
            </a:r>
          </a:p>
          <a:p>
            <a:r>
              <a:rPr lang="en-US" sz="2000" b="1" dirty="0"/>
              <a:t>Face-to-face conversation</a:t>
            </a:r>
            <a:r>
              <a:rPr lang="en-US" sz="2000" dirty="0"/>
              <a:t> is the most effective method of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/>
              <a:t> </a:t>
            </a:r>
            <a:r>
              <a:rPr lang="en-US" sz="2000" dirty="0" smtClean="0"/>
              <a:t>     conveying </a:t>
            </a:r>
            <a:r>
              <a:rPr lang="en-US" sz="2000" dirty="0"/>
              <a:t>information.</a:t>
            </a:r>
          </a:p>
          <a:p>
            <a:r>
              <a:rPr lang="en-US" sz="2000" dirty="0"/>
              <a:t>Working software is the </a:t>
            </a:r>
            <a:r>
              <a:rPr lang="en-US" sz="2000" b="1" dirty="0"/>
              <a:t>primary measure of progress</a:t>
            </a:r>
            <a:r>
              <a:rPr lang="en-US" sz="2000" dirty="0"/>
              <a:t>.</a:t>
            </a:r>
          </a:p>
          <a:p>
            <a:r>
              <a:rPr lang="en-US" sz="2000" dirty="0"/>
              <a:t>Agile processes promote </a:t>
            </a:r>
            <a:r>
              <a:rPr lang="en-US" sz="2000" b="1" dirty="0"/>
              <a:t>sustainable development</a:t>
            </a:r>
            <a:r>
              <a:rPr lang="en-US" sz="2000" dirty="0"/>
              <a:t>. The sponsors, developers, and users should be able to maintain a constant pace indefinitely.</a:t>
            </a:r>
          </a:p>
          <a:p>
            <a:r>
              <a:rPr lang="en-US" sz="2000" dirty="0"/>
              <a:t>Continuous attention to </a:t>
            </a:r>
            <a:r>
              <a:rPr lang="en-US" sz="2000" b="1" dirty="0"/>
              <a:t>technical excellence</a:t>
            </a:r>
            <a:r>
              <a:rPr lang="en-US" sz="2000" dirty="0"/>
              <a:t> and good design enhances agility</a:t>
            </a:r>
            <a:r>
              <a:rPr lang="en-US" sz="2000" dirty="0" smtClean="0"/>
              <a:t>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099003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8534400" cy="4724400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Simplicity</a:t>
            </a:r>
            <a:r>
              <a:rPr lang="en-US" dirty="0"/>
              <a:t>—the art of maximizing the amount of work not done—is essential.</a:t>
            </a:r>
          </a:p>
          <a:p>
            <a:r>
              <a:rPr lang="en-US" dirty="0"/>
              <a:t>The best architectures, requirements, and designs emerge from </a:t>
            </a:r>
            <a:r>
              <a:rPr lang="en-US" b="1" dirty="0"/>
              <a:t>self-organizing teams</a:t>
            </a:r>
            <a:r>
              <a:rPr lang="en-US" dirty="0"/>
              <a:t>.</a:t>
            </a:r>
          </a:p>
          <a:p>
            <a:r>
              <a:rPr lang="en-US" dirty="0"/>
              <a:t>At regular intervals, the team reflects on how to become more effective, then tunes and adjusts its behavior accordingly</a:t>
            </a:r>
            <a:r>
              <a:rPr lang="en-US" dirty="0" smtClean="0"/>
              <a:t>.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This </a:t>
            </a:r>
            <a:r>
              <a:rPr lang="en-US" b="1" dirty="0">
                <a:solidFill>
                  <a:srgbClr val="FF0000"/>
                </a:solidFill>
              </a:rPr>
              <a:t>manifesto serves as the backbone of various Agile frameworks </a:t>
            </a:r>
            <a:r>
              <a:rPr lang="en-US" b="1" dirty="0" smtClean="0">
                <a:solidFill>
                  <a:srgbClr val="FF0000"/>
                </a:solidFill>
              </a:rPr>
              <a:t>like :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Scrum, 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Kanban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and Extreme Programming (XP).</a:t>
            </a:r>
          </a:p>
        </p:txBody>
      </p:sp>
    </p:spTree>
    <p:extLst>
      <p:ext uri="{BB962C8B-B14F-4D97-AF65-F5344CB8AC3E}">
        <p14:creationId xmlns:p14="http://schemas.microsoft.com/office/powerpoint/2010/main" val="9471861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content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Course name : </a:t>
            </a:r>
            <a:r>
              <a:rPr lang="en-US" dirty="0" smtClean="0"/>
              <a:t>agile methods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Course prerequisite : </a:t>
            </a:r>
          </a:p>
          <a:p>
            <a:pPr marL="0" indent="0">
              <a:buNone/>
            </a:pPr>
            <a:r>
              <a:rPr lang="en-US" dirty="0" smtClean="0"/>
              <a:t>SW development and OO _ SW </a:t>
            </a:r>
          </a:p>
          <a:p>
            <a:r>
              <a:rPr lang="en-US" b="1" dirty="0">
                <a:solidFill>
                  <a:srgbClr val="FF0000"/>
                </a:solidFill>
              </a:rPr>
              <a:t>Course </a:t>
            </a:r>
            <a:r>
              <a:rPr lang="en-US" b="1" dirty="0" smtClean="0">
                <a:solidFill>
                  <a:srgbClr val="FF0000"/>
                </a:solidFill>
              </a:rPr>
              <a:t>Hours  : 3 </a:t>
            </a:r>
            <a:r>
              <a:rPr lang="en-US" b="1" dirty="0" err="1" smtClean="0">
                <a:solidFill>
                  <a:srgbClr val="FF0000"/>
                </a:solidFill>
              </a:rPr>
              <a:t>Hrs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dirty="0" smtClean="0"/>
              <a:t>12 weeks duration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173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content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Agile manifesto : agile principles</a:t>
            </a:r>
          </a:p>
          <a:p>
            <a:r>
              <a:rPr lang="en-US" dirty="0" smtClean="0"/>
              <a:t>An overview of agile methods: XP , Scrum , crystal and FDD </a:t>
            </a:r>
          </a:p>
          <a:p>
            <a:r>
              <a:rPr lang="en-US" dirty="0" smtClean="0"/>
              <a:t>Background and motivations  </a:t>
            </a:r>
          </a:p>
          <a:p>
            <a:r>
              <a:rPr lang="en-US" dirty="0" smtClean="0"/>
              <a:t>XP and Scrum agile practices </a:t>
            </a:r>
          </a:p>
          <a:p>
            <a:r>
              <a:rPr lang="en-US" dirty="0" smtClean="0"/>
              <a:t>Similarities and differences of methods </a:t>
            </a:r>
          </a:p>
          <a:p>
            <a:r>
              <a:rPr lang="en-US" dirty="0" smtClean="0"/>
              <a:t>Ref : agile methods development &amp; essentials </a:t>
            </a:r>
            <a:r>
              <a:rPr lang="en-US" dirty="0" err="1" smtClean="0"/>
              <a:t>Persse</a:t>
            </a:r>
            <a:r>
              <a:rPr lang="en-US" dirty="0" smtClean="0"/>
              <a:t> 2006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11477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Agile Methods and Practices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Main concepts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3625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Being Agile</a:t>
            </a:r>
          </a:p>
        </p:txBody>
      </p:sp>
      <p:pic>
        <p:nvPicPr>
          <p:cNvPr id="717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1752600"/>
            <a:ext cx="7119938" cy="4114800"/>
          </a:xfrm>
        </p:spPr>
      </p:pic>
    </p:spTree>
    <p:extLst>
      <p:ext uri="{BB962C8B-B14F-4D97-AF65-F5344CB8AC3E}">
        <p14:creationId xmlns:p14="http://schemas.microsoft.com/office/powerpoint/2010/main" val="3711757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From Thoughtworks	</a:t>
            </a:r>
          </a:p>
        </p:txBody>
      </p:sp>
      <p:pic>
        <p:nvPicPr>
          <p:cNvPr id="819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66800" y="2133600"/>
            <a:ext cx="6478588" cy="3325813"/>
          </a:xfrm>
        </p:spPr>
      </p:pic>
    </p:spTree>
    <p:extLst>
      <p:ext uri="{BB962C8B-B14F-4D97-AF65-F5344CB8AC3E}">
        <p14:creationId xmlns:p14="http://schemas.microsoft.com/office/powerpoint/2010/main" val="3063349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25146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dirty="0" smtClean="0"/>
              <a:t>Agile Methods</a:t>
            </a:r>
          </a:p>
          <a:p>
            <a:pPr algn="ctr" eaLnBrk="1" hangingPunct="1">
              <a:buFont typeface="Arial" charset="0"/>
              <a:buNone/>
            </a:pPr>
            <a:r>
              <a:rPr lang="en-US" dirty="0" smtClean="0"/>
              <a:t>Why do we want to talk about this?</a:t>
            </a:r>
          </a:p>
          <a:p>
            <a:pPr algn="ctr" eaLnBrk="1" hangingPunct="1">
              <a:buFont typeface="Arial" charset="0"/>
              <a:buNone/>
            </a:pPr>
            <a:r>
              <a:rPr lang="en-US" dirty="0" smtClean="0"/>
              <a:t>What are Agile Methods and Practices?</a:t>
            </a:r>
          </a:p>
        </p:txBody>
      </p:sp>
    </p:spTree>
    <p:extLst>
      <p:ext uri="{BB962C8B-B14F-4D97-AF65-F5344CB8AC3E}">
        <p14:creationId xmlns:p14="http://schemas.microsoft.com/office/powerpoint/2010/main" val="308500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1"/>
            <a:ext cx="8229600" cy="2971800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endParaRPr lang="en-US" dirty="0" smtClean="0"/>
          </a:p>
          <a:p>
            <a:pPr algn="ctr" eaLnBrk="1" hangingPunct="1">
              <a:buFont typeface="Arial" charset="0"/>
              <a:buNone/>
            </a:pPr>
            <a:r>
              <a:rPr lang="en-US" dirty="0" smtClean="0"/>
              <a:t>In my mind all of this has to do with </a:t>
            </a:r>
            <a:r>
              <a:rPr lang="en-US" b="1" dirty="0" smtClean="0"/>
              <a:t>success.</a:t>
            </a:r>
          </a:p>
          <a:p>
            <a:pPr eaLnBrk="1" hangingPunct="1">
              <a:buFont typeface="Arial" charset="0"/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04859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90800"/>
            <a:ext cx="8229600" cy="3459163"/>
          </a:xfrm>
        </p:spPr>
        <p:txBody>
          <a:bodyPr/>
          <a:lstStyle/>
          <a:p>
            <a:pPr algn="ctr" eaLnBrk="1" hangingPunct="1">
              <a:buFont typeface="Arial" charset="0"/>
              <a:buNone/>
            </a:pPr>
            <a:r>
              <a:rPr lang="en-US" smtClean="0"/>
              <a:t>What is success</a:t>
            </a:r>
          </a:p>
        </p:txBody>
      </p:sp>
    </p:spTree>
    <p:extLst>
      <p:ext uri="{BB962C8B-B14F-4D97-AF65-F5344CB8AC3E}">
        <p14:creationId xmlns:p14="http://schemas.microsoft.com/office/powerpoint/2010/main" val="29677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455</Words>
  <Application>Microsoft Office PowerPoint</Application>
  <PresentationFormat>On-screen Show (4:3)</PresentationFormat>
  <Paragraphs>62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A gile methods </vt:lpstr>
      <vt:lpstr>Course content </vt:lpstr>
      <vt:lpstr>Course content </vt:lpstr>
      <vt:lpstr>Agile Methods and Practices</vt:lpstr>
      <vt:lpstr>Being Agile</vt:lpstr>
      <vt:lpstr>From Thoughtworks </vt:lpstr>
      <vt:lpstr>PowerPoint Presentation</vt:lpstr>
      <vt:lpstr>PowerPoint Presentation</vt:lpstr>
      <vt:lpstr>PowerPoint Presentation</vt:lpstr>
      <vt:lpstr>For Organizations</vt:lpstr>
      <vt:lpstr>For Customers</vt:lpstr>
      <vt:lpstr>For some</vt:lpstr>
      <vt:lpstr>The way I look at it</vt:lpstr>
      <vt:lpstr>PowerPoint Presentation</vt:lpstr>
      <vt:lpstr>PowerPoint Presentation</vt:lpstr>
      <vt:lpstr>Agile Manifesto</vt:lpstr>
      <vt:lpstr>The 4 Core Values of the Agile Manifesto: </vt:lpstr>
      <vt:lpstr>The 12 Principles of Agile: 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gile methods </dc:title>
  <dc:creator>nazarco</dc:creator>
  <cp:lastModifiedBy>dell</cp:lastModifiedBy>
  <cp:revision>10</cp:revision>
  <dcterms:created xsi:type="dcterms:W3CDTF">2006-08-16T00:00:00Z</dcterms:created>
  <dcterms:modified xsi:type="dcterms:W3CDTF">2024-10-19T07:21:18Z</dcterms:modified>
</cp:coreProperties>
</file>