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072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A1D3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7432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3108960"/>
            <a:ext cx="32918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0" b="1" dirty="0">
                <a:solidFill>
                  <a:srgbClr val="1C3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0" dirty="0"/>
          </a:p>
        </p:txBody>
      </p:sp>
      <p:sp>
        <p:nvSpPr>
          <p:cNvPr id="5" name="Text 3"/>
          <p:cNvSpPr/>
          <p:nvPr/>
        </p:nvSpPr>
        <p:spPr>
          <a:xfrm>
            <a:off x="4663440" y="2423160"/>
            <a:ext cx="6949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SOAP-Based Services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4709160" y="3977639"/>
            <a:ext cx="6766560" cy="1463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SOAP messaging protocol in depth: envelope structure, headers, faults, transport bindings, and the WS-* standards family.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SOAP Fault Codes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67209"/>
              </p:ext>
            </p:extLst>
          </p:nvPr>
        </p:nvGraphicFramePr>
        <p:xfrm>
          <a:off x="548640" y="1325880"/>
          <a:ext cx="11064240" cy="5075936"/>
        </p:xfrm>
        <a:graphic>
          <a:graphicData uri="http://schemas.openxmlformats.org/drawingml/2006/table">
            <a:tbl>
              <a:tblPr/>
              <a:tblGrid>
                <a:gridCol w="553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Fault Code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Meaning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VersionMismatch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SOAP envelope namespace is not recognized/supported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MustUnderstand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required header block (mustUnderstand="1") was not understood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Client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message was malformed or missing required information (client's fault)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Server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server encountered a problem processing an otherwise valid message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RPC-Style vs. Document-Style SOAP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RPC-style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models a remote procedure call: operation name plus a list of parameters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Tightly mirrors traditional function-call thinking; simple but less flexible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Document-style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contains a well-formed XML document defined entirely by an XSD schema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flexible, easier to validate, and the dominant style in modern enterprise SOAP services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choice is declared in the WSDL binding: &lt;soap:binding style="rpc"/&gt; or style="document"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RPC-Style vs. Document-Style — Side by Side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325880"/>
            <a:ext cx="5349240" cy="594360"/>
          </a:xfrm>
          <a:prstGeom prst="roundRect">
            <a:avLst>
              <a:gd name="adj" fmla="val 12308"/>
            </a:avLst>
          </a:prstGeom>
          <a:solidFill>
            <a:srgbClr val="44546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25880"/>
            <a:ext cx="5349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RPC-Style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6263640" y="1325880"/>
            <a:ext cx="5349240" cy="594360"/>
          </a:xfrm>
          <a:prstGeom prst="roundRect">
            <a:avLst>
              <a:gd name="adj" fmla="val 12308"/>
            </a:avLst>
          </a:prstGeom>
          <a:solidFill>
            <a:srgbClr val="00A79A"/>
          </a:solidFill>
          <a:ln/>
        </p:spPr>
      </p:sp>
      <p:sp>
        <p:nvSpPr>
          <p:cNvPr id="7" name="Text 5"/>
          <p:cNvSpPr/>
          <p:nvPr/>
        </p:nvSpPr>
        <p:spPr>
          <a:xfrm>
            <a:off x="6263640" y="1325880"/>
            <a:ext cx="5349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Document-Style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2057400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F4F6F8"/>
          </a:solidFill>
          <a:ln/>
        </p:spPr>
      </p:sp>
      <p:sp>
        <p:nvSpPr>
          <p:cNvPr id="9" name="Shape 7"/>
          <p:cNvSpPr/>
          <p:nvPr/>
        </p:nvSpPr>
        <p:spPr>
          <a:xfrm>
            <a:off x="6263640" y="2057400"/>
            <a:ext cx="5349240" cy="4297680"/>
          </a:xfrm>
          <a:prstGeom prst="roundRect">
            <a:avLst>
              <a:gd name="adj" fmla="val 1702"/>
            </a:avLst>
          </a:prstGeom>
          <a:solidFill>
            <a:srgbClr val="F4F6F8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286000"/>
            <a:ext cx="48463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a function call directly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Body: operation name + parameters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for straightforward calls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Harder to validate with XSD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common in modern practice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6537960" y="2286000"/>
            <a:ext cx="484632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is a self-contained XML document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described and validated by XSD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flexible for complex data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 in most enterprise SOA</a:t>
            </a:r>
            <a:endParaRPr lang="en-US" sz="2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paired with 'literal' encoding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Encoding Styles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RPC/encoded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SOAP's own built-in encoding rules for data types — largely deprecated today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Document/literal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content strictly follows an XSD schema with no additional SOAP-specific encoding rules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WS-I Basic Profile (an interoperability standard) recommends document/literal for maximum cross-platform compatibility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Message Exchange Patterns (MEPs)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605614"/>
              </p:ext>
            </p:extLst>
          </p:nvPr>
        </p:nvGraphicFramePr>
        <p:xfrm>
          <a:off x="548640" y="1325880"/>
          <a:ext cx="11064240" cy="5075936"/>
        </p:xfrm>
        <a:graphic>
          <a:graphicData uri="http://schemas.openxmlformats.org/drawingml/2006/table">
            <a:tbl>
              <a:tblPr/>
              <a:tblGrid>
                <a:gridCol w="553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Pattern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Description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Request-Response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Consumer sends a request and blocks/waits for a matching reply (most common)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One-Way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Consumer sends a message with no reply expected (e.g., a fire-and-forget event)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Solicit-Response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service initiates by sending a request and waits for the consumer's reply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26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Notification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service sends a one-way message to a consumer without any prior request</a:t>
                      </a:r>
                      <a:endParaRPr lang="en-US" sz="2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SOAP Security Threats and Mitigations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 tampering in transit</a:t>
            </a:r>
            <a:endParaRPr lang="en-US" sz="155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13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Mitigated with XML Digital Signatures via WS-Security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Eavesdropping on sensitive data</a:t>
            </a:r>
            <a:endParaRPr lang="en-US" sz="155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13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Mitigated with XML Encryption (element-level) and/or transport-level TLS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Replay attacks</a:t>
            </a:r>
            <a:endParaRPr lang="en-US" sz="155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13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Mitigated with timestamps and nonce values inside the security header</a:t>
            </a:r>
            <a:endParaRPr lang="en-US" sz="15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55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Unauthorized access</a:t>
            </a:r>
            <a:endParaRPr lang="en-US" sz="155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135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Mitigated with security tokens (e.g., SAML, X.509 certificates, username tokens)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Transport Bindings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is transport-independent by design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HTTP/HTTPS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far the most common transport; works through firewalls and standard web infrastructure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SMTP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messages can be sent as email for asynchronous, store-and-forward scenarios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JMS / Message Queues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in enterprise messaging systems for guaranteed, asynchronous delivery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of a SOAP Request Over HTTP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94360" y="2377440"/>
            <a:ext cx="2480310" cy="2377440"/>
          </a:xfrm>
          <a:prstGeom prst="roundRect">
            <a:avLst>
              <a:gd name="adj" fmla="val 3462"/>
            </a:avLst>
          </a:prstGeom>
          <a:solidFill>
            <a:srgbClr val="0F2942"/>
          </a:solidFill>
          <a:ln/>
        </p:spPr>
      </p:sp>
      <p:sp>
        <p:nvSpPr>
          <p:cNvPr id="5" name="Shape 3"/>
          <p:cNvSpPr/>
          <p:nvPr/>
        </p:nvSpPr>
        <p:spPr>
          <a:xfrm>
            <a:off x="1578483" y="2103120"/>
            <a:ext cx="512064" cy="512064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78483" y="2103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697480"/>
            <a:ext cx="2205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Build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46120"/>
            <a:ext cx="22059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library builds a SOAP envelope from the call parameters.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074670" y="3246120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3394710" y="2377440"/>
            <a:ext cx="2480310" cy="2377440"/>
          </a:xfrm>
          <a:prstGeom prst="roundRect">
            <a:avLst>
              <a:gd name="adj" fmla="val 3462"/>
            </a:avLst>
          </a:prstGeom>
          <a:solidFill>
            <a:srgbClr val="44546A"/>
          </a:solidFill>
          <a:ln/>
        </p:spPr>
      </p:sp>
      <p:sp>
        <p:nvSpPr>
          <p:cNvPr id="11" name="Shape 9"/>
          <p:cNvSpPr/>
          <p:nvPr/>
        </p:nvSpPr>
        <p:spPr>
          <a:xfrm>
            <a:off x="4378833" y="2103120"/>
            <a:ext cx="512064" cy="512064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78833" y="2103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531870" y="2697480"/>
            <a:ext cx="2205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POST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531870" y="3246120"/>
            <a:ext cx="22059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Envelope is sent as the body of an HTTP POST to the service endpoint.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875020" y="3246120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6195060" y="2377440"/>
            <a:ext cx="2480310" cy="2377440"/>
          </a:xfrm>
          <a:prstGeom prst="roundRect">
            <a:avLst>
              <a:gd name="adj" fmla="val 3462"/>
            </a:avLst>
          </a:prstGeom>
          <a:solidFill>
            <a:srgbClr val="0F2942"/>
          </a:solidFill>
          <a:ln/>
        </p:spPr>
      </p:sp>
      <p:sp>
        <p:nvSpPr>
          <p:cNvPr id="17" name="Shape 15"/>
          <p:cNvSpPr/>
          <p:nvPr/>
        </p:nvSpPr>
        <p:spPr>
          <a:xfrm>
            <a:off x="7179183" y="2103120"/>
            <a:ext cx="512064" cy="512064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79183" y="2103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332220" y="2697480"/>
            <a:ext cx="2205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Process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6332220" y="3246120"/>
            <a:ext cx="22059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unwraps the envelope, executes the business logic.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675370" y="3246120"/>
            <a:ext cx="320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8995410" y="2377440"/>
            <a:ext cx="2480310" cy="2377440"/>
          </a:xfrm>
          <a:prstGeom prst="roundRect">
            <a:avLst>
              <a:gd name="adj" fmla="val 3462"/>
            </a:avLst>
          </a:prstGeom>
          <a:solidFill>
            <a:srgbClr val="44546A"/>
          </a:solidFill>
          <a:ln/>
        </p:spPr>
      </p:sp>
      <p:sp>
        <p:nvSpPr>
          <p:cNvPr id="23" name="Shape 21"/>
          <p:cNvSpPr/>
          <p:nvPr/>
        </p:nvSpPr>
        <p:spPr>
          <a:xfrm>
            <a:off x="9979533" y="2103120"/>
            <a:ext cx="512064" cy="512064"/>
          </a:xfrm>
          <a:prstGeom prst="ellipse">
            <a:avLst/>
          </a:prstGeom>
          <a:solidFill>
            <a:srgbClr val="00B8A9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979533" y="21031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9132570" y="2697480"/>
            <a:ext cx="220599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Respond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9132570" y="3246120"/>
            <a:ext cx="220599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000" dirty="0">
                <a:solidFill>
                  <a:srgbClr val="D8DE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returns a SOAP response (or Fault) as the HTTP response body.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WS-* Standards Emerged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SOAP's core envelope handles basic messaging — but enterprises need much more: security, reliability, transactions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Rather than bloat the core SOAP spec, the industry built a family of composable 'WS-*' extensions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WS-* standard defines its own SOAP header blocks for a specific concern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service can adopt only the WS-* standards it actually needs — this modularity was intentional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Members of the WS-* Family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300494"/>
              </p:ext>
            </p:extLst>
          </p:nvPr>
        </p:nvGraphicFramePr>
        <p:xfrm>
          <a:off x="548640" y="1325880"/>
          <a:ext cx="11064240" cy="4846320"/>
        </p:xfrm>
        <a:graphic>
          <a:graphicData uri="http://schemas.openxmlformats.org/drawingml/2006/table">
            <a:tbl>
              <a:tblPr/>
              <a:tblGrid>
                <a:gridCol w="553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Purpose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9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WS-Security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Message-level security: signatures, encryption, tokens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WS-ReliableMessaging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Guaranteed, ordered message delivery over unreliable networks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WS-AtomicTransaction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Coordinating distributed transactions across multiple services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WS-Addressing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Standardized way to specify message source/destination endpoints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77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WS-Policy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Expressing and attaching machine-readable policies (e.g., required security) to a contract</a:t>
                      </a:r>
                      <a:endParaRPr lang="en-US" sz="2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E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66928" y="1097280"/>
            <a:ext cx="457200" cy="54864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15087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087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39" y="148132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SOAP, and why a messaging protocol at all?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" y="230124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301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234439" y="227380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a SOAP message: envelope, header, body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40080" y="309372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093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39" y="306628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faults and error handling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640080" y="388620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886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39" y="385876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RPC-style vs. document-style SOAP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640080" y="467868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678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39" y="465124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transport bindings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40080" y="5471160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EAF6F5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54711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234439" y="5443728"/>
            <a:ext cx="941178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WS-* standards family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WS-Addressing: Decoupling from Transport Details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Traditionally, 'where does the reply go?' was answered implicitly by the transport (e.g., the HTTP response)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WS-Addressing puts addressing information explicitly inside the SOAP header: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&lt;wsa:To&gt;, &lt;wsa:From&gt;, &lt;wsa:ReplyTo&gt;, &lt;wsa:MessageID&gt;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enables asynchronous patterns: a request can travel over HTTP, but the reply can be routed somewhere entirely different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for reliable, long-running, and multi-hop enterprise messaging scenarios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WS-Policy: Machine-Readable Contracts for Non-Functional Requirements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WSDL alone describes what operations exist — WS-Policy describes what rules apply to using them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policy assertions: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"All messages must use WS-Security with a X.509 certificate"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"Responses must be returned within 2 seconds"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Policies are attached to a WSDL, so tooling can automatically enforce or configure the correct behavior on both sides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SOAP's Strengths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Strong, standardized support for security (WS-Security), transactions, and reliability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contracts (WSDL) enable strict validation and automatic code generation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Transport-independent — works over HTTP, SMTP, message queues, and more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Mature tooling in enterprise platforms (Java EE, .NET, mainframe integration)</a:t>
            </a:r>
            <a:endParaRPr lang="en-US" sz="24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 suited to complex, mission-critical enterprise integration (banking, telecom, government)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SOAP's Weaknesses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Verbose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XML envelopes add significant overhead compared to lightweight formats like JSON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 tooling and steep learning curve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WS-* standards can be difficult to configure correctly across platforms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fit for simple, public, mobile-facing APIs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Heavier processing cost is unnecessary for many modern use cases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weaknesses are exactly what drove the rise of REST, covered next lecture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Intermediaries and Message Routing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SOAP message can pass through multiple 'nodes' before reaching its final destination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Ultimate receiver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destination that processes the Body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Intermediary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node along the path that may inspect or modify Header blocks (e.g., adding a routing or security header) without touching the Body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model underlies how an Enterprise Service Bus (Lecture 7) can apply cross-cutting logic to messages in transit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Response Example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325880"/>
            <a:ext cx="11064240" cy="4297680"/>
          </a:xfrm>
          <a:prstGeom prst="roundRect">
            <a:avLst>
              <a:gd name="adj" fmla="val 1702"/>
            </a:avLst>
          </a:prstGeom>
          <a:solidFill>
            <a:srgbClr val="0A1D3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08760"/>
            <a:ext cx="1051560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&lt;soap:Envelope xmlns:soap="http://schemas.xmlsoap.org/soap/envelope/"&gt;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&lt;GetCustomerResponse xmlns="http://example.com/customer"&gt;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&lt;customer&gt;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&lt;id&gt;C1042&lt;/id&gt;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&lt;name&gt;Sara Ahmed&lt;/name&gt;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&lt;email&gt;sara.ahmed@example.com&lt;/email&gt;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&lt;/customer&gt;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&lt;/GetCustomerResponse&gt;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&lt;/soap:Body&gt;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&lt;/soap:Envelope&gt;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571500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response body mirrors the structure defined for GetCustomerResponse in the WSDL's message and type definitions.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and Debugging SOAP Services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SoapUI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Loads a WSDL and auto-generates sample request templates for every operation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Wireshark / HTTP proxies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 the raw XML envelope actually sent over the wire, useful for debugging header/security issues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 validators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a message conforms to the XSD referenced by the WSDL before debugging business logic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in the Modern Landscape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public-facing APIs today are overwhelmingly REST or GraphQL based, not SOAP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SOAP remains heavily used in: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Banking and payment networks requiring strict transactional guarantees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Government, healthcare, and telecom systems with legacy WSDL-based integrations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integrations governed by long-standing industry-specific WS-* contracts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SOAP remains essential for enterprise integration and legacy system maintenance work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EA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66928" y="1143000"/>
            <a:ext cx="457200" cy="54864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5087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673352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73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17320" y="15087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defines a standardized XML envelope — header and body — for exchanging messages between services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548640" y="24231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9" name="Shape 7"/>
          <p:cNvSpPr/>
          <p:nvPr/>
        </p:nvSpPr>
        <p:spPr>
          <a:xfrm>
            <a:off x="777240" y="2587752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25877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17320" y="24231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Faults provide a consistent, standardized way to report errors across any SOAP-based service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548640" y="33375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777240" y="3502152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5021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17320" y="33375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Document-style, literal-encoded SOAP is the dominant, most interoperable style in modern enterprise use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548640" y="42519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777240" y="4416552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416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417320" y="42519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is transport-independent and can run over HTTP, SMTP, or message queues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548640" y="516636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777240" y="5330952"/>
            <a:ext cx="457200" cy="457200"/>
          </a:xfrm>
          <a:prstGeom prst="ellipse">
            <a:avLst/>
          </a:prstGeom>
          <a:solidFill>
            <a:srgbClr val="00B8A9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5330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417320" y="5166360"/>
            <a:ext cx="9966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WS-* family (Security, ReliableMessaging, AtomicTransaction, Addressing, Policy) extends SOAP for enterprise-grade concerns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F2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/ REVIEW QUESTION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1371600"/>
            <a:ext cx="102412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payment-processing service must guarantee that a transaction message is delivered exactly once, is encrypted end-to-end, and can be routed through several intermediary systems before reaching its final destination. Which WS-* standards would you apply, and why is SOAP (rather than a lightweight REST/JSON API) often chosen for this kind of scenario?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22960" y="37490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about: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4160520"/>
            <a:ext cx="10058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each requirement (guaranteed delivery, encryption, routing) to a specific WS-* standard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what the SOAP header/body separation enables for intermediaries</a:t>
            </a:r>
            <a:endParaRPr lang="en-US" sz="20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why financial and telecom systems favor formal contracts and strong guarantees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2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(Simple Object Access Protocol)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10241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“An XML-based messaging protocol that defines a standard envelope structure for exchanging structured information between web services over a network, independent of the underlying transport.”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22960" y="4114800"/>
            <a:ext cx="10241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Despite the name, modern SOAP is used for far more than 'simple object access' — the acronym is largely historical</a:t>
            </a:r>
            <a:endParaRPr lang="en-US" sz="2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defines the 'envelope' that carries a WSDL-described message from consumer to provider and back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&amp; Further Reading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9728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463040"/>
            <a:ext cx="107899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W3C — SOAP Version 1.2 Specification</a:t>
            </a:r>
            <a:endParaRPr lang="en-US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OASIS — WS-Security, WS-ReliableMessaging, WS-Policy Specifications</a:t>
            </a:r>
            <a:endParaRPr lang="en-US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W3C — WS-Addressing 1.0 Specification</a:t>
            </a:r>
            <a:endParaRPr lang="en-US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Erl, T. — Web Service Contract Design and Versioning for SOA, Ch. on SOAP messaging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48640" y="5029200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0F294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513892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LECTURE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22960" y="5422392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5 — RESTful Services: Principles, HTTP Methods, and Resources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Web Services Need a Messaging Protocol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XML and XSD describe data shape; WSDL describes operations — but none of them define the exact 'envelope' used to send a message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messaging protocol answers questions like: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the message wrapped for transport?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 routing or security instructions go, separate from the actual data?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are errors reported in a standard way?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was designed to answer exactly these questions in a transport-independent way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a SOAP Message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325880"/>
            <a:ext cx="6949440" cy="1120140"/>
          </a:xfrm>
          <a:prstGeom prst="roundRect">
            <a:avLst>
              <a:gd name="adj" fmla="val 5714"/>
            </a:avLst>
          </a:prstGeom>
          <a:solidFill>
            <a:srgbClr val="0F2942"/>
          </a:solidFill>
          <a:ln/>
        </p:spPr>
      </p:sp>
      <p:sp>
        <p:nvSpPr>
          <p:cNvPr id="5" name="Text 3"/>
          <p:cNvSpPr/>
          <p:nvPr/>
        </p:nvSpPr>
        <p:spPr>
          <a:xfrm>
            <a:off x="1051560" y="13258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Envelope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51560" y="13258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E4E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outermost wrapper — root element of every SOAP message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22960" y="2583180"/>
            <a:ext cx="6949440" cy="1120140"/>
          </a:xfrm>
          <a:prstGeom prst="roundRect">
            <a:avLst>
              <a:gd name="adj" fmla="val 5714"/>
            </a:avLst>
          </a:prstGeom>
          <a:solidFill>
            <a:srgbClr val="44546A"/>
          </a:solidFill>
          <a:ln/>
        </p:spPr>
      </p:sp>
      <p:sp>
        <p:nvSpPr>
          <p:cNvPr id="8" name="Text 6"/>
          <p:cNvSpPr/>
          <p:nvPr/>
        </p:nvSpPr>
        <p:spPr>
          <a:xfrm>
            <a:off x="1051560" y="25831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Header (optional)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51560" y="25831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E4E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Metadata: security tokens, transaction IDs, routing info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22960" y="3840480"/>
            <a:ext cx="6949440" cy="1120140"/>
          </a:xfrm>
          <a:prstGeom prst="roundRect">
            <a:avLst>
              <a:gd name="adj" fmla="val 5714"/>
            </a:avLst>
          </a:prstGeom>
          <a:solidFill>
            <a:srgbClr val="44546A"/>
          </a:solidFill>
          <a:ln/>
        </p:spPr>
      </p:sp>
      <p:sp>
        <p:nvSpPr>
          <p:cNvPr id="11" name="Text 9"/>
          <p:cNvSpPr/>
          <p:nvPr/>
        </p:nvSpPr>
        <p:spPr>
          <a:xfrm>
            <a:off x="1051560" y="38404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1051560" y="38404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E4E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actual payload — the request or response data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22960" y="5097780"/>
            <a:ext cx="6949440" cy="1120140"/>
          </a:xfrm>
          <a:prstGeom prst="roundRect">
            <a:avLst>
              <a:gd name="adj" fmla="val 5714"/>
            </a:avLst>
          </a:prstGeom>
          <a:solidFill>
            <a:srgbClr val="44546A"/>
          </a:solidFill>
          <a:ln/>
        </p:spPr>
      </p:sp>
      <p:sp>
        <p:nvSpPr>
          <p:cNvPr id="14" name="Text 12"/>
          <p:cNvSpPr/>
          <p:nvPr/>
        </p:nvSpPr>
        <p:spPr>
          <a:xfrm>
            <a:off x="1051560" y="50977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 (inside Body, when errors occur)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51560" y="5097780"/>
            <a:ext cx="6492240" cy="1120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E4E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error reporting</a:t>
            </a:r>
          </a:p>
          <a:p>
            <a:pPr marL="0" indent="0" algn="r">
              <a:buNone/>
            </a:pPr>
            <a:r>
              <a:rPr lang="en-US" sz="1600" dirty="0">
                <a:solidFill>
                  <a:srgbClr val="E4E9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structure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001000" y="1325880"/>
            <a:ext cx="3566160" cy="4892040"/>
          </a:xfrm>
          <a:prstGeom prst="roundRect">
            <a:avLst>
              <a:gd name="adj" fmla="val 2564"/>
            </a:avLst>
          </a:prstGeom>
          <a:solidFill>
            <a:srgbClr val="EAF6F5"/>
          </a:solidFill>
          <a:ln/>
        </p:spPr>
      </p:sp>
      <p:sp>
        <p:nvSpPr>
          <p:cNvPr id="17" name="Text 15"/>
          <p:cNvSpPr/>
          <p:nvPr/>
        </p:nvSpPr>
        <p:spPr>
          <a:xfrm>
            <a:off x="8183880" y="1481328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183880" y="1874520"/>
            <a:ext cx="320040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3339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header/body separation lets infrastructure (like an ESB) process cross-cutting concerns — security, logging, routing — by reading the header, without ever needing to understand the business payload in the body.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SOAP Request Message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325880"/>
            <a:ext cx="11064240" cy="4297680"/>
          </a:xfrm>
          <a:prstGeom prst="roundRect">
            <a:avLst>
              <a:gd name="adj" fmla="val 1702"/>
            </a:avLst>
          </a:prstGeom>
          <a:solidFill>
            <a:srgbClr val="0A1D3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08760"/>
            <a:ext cx="1051560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&lt;soap:Envelope xmlns:soap="http://schemas.xmlsoap.org/soap/envelope/"&gt;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&lt;soap:Header&gt;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&lt;auth:Token xmlns:auth="http://example.com/auth"&gt;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abc123-session-token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&lt;/auth:Token&gt;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&lt;/soap:Header&gt;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&lt;GetCustomer xmlns="http://example.com/customer"&gt;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&lt;customerId&gt;C1042&lt;/customerId&gt;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&lt;/GetCustomer&gt;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&lt;/soap:Body&gt;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&lt;/soap:Envelope&gt;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571500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header carries the authentication token; the body carries the actual business request.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SOAP Header in Depth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Text 2"/>
          <p:cNvSpPr/>
          <p:nvPr/>
        </p:nvSpPr>
        <p:spPr>
          <a:xfrm>
            <a:off x="594360" y="1325880"/>
            <a:ext cx="1088136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but powerful — carries metadata separate from the business payload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uses: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tokens (WS-Security)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or correlation identifiers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Routing instructions for message intermediaries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mustUnderstand attribute</a:t>
            </a:r>
            <a:endParaRPr lang="en-US" sz="2800" dirty="0"/>
          </a:p>
          <a:p>
            <a:pPr marL="685800" lvl="1" indent="-342900">
              <a:spcAft>
                <a:spcPts val="600"/>
              </a:spcAft>
              <a:buSzPct val="100000"/>
              <a:buChar char="–"/>
            </a:pPr>
            <a:r>
              <a:rPr lang="en-US" sz="2400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Forces the receiver to either process a header block or reject the message — critical for enforcing security/policy compliance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9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1887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SOAP Fault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2148840"/>
            <a:ext cx="10241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>
                <a:solidFill>
                  <a:srgbClr val="DC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 standardized XML structure returned inside the SOAP Body to report that an error occurred while processing a request, replacing ad-hoc, inconsistent error formats.”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22960" y="4114800"/>
            <a:ext cx="10241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C7D0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the fault format is standardized, any SOAP-aware client can detect and parse an error the same way, regardless of which service produced it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9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SOAP Fault Message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566928" y="1005840"/>
            <a:ext cx="411480" cy="45720"/>
          </a:xfrm>
          <a:prstGeom prst="rect">
            <a:avLst/>
          </a:prstGeom>
          <a:solidFill>
            <a:srgbClr val="00B8A9"/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1325880"/>
            <a:ext cx="11064240" cy="4297680"/>
          </a:xfrm>
          <a:prstGeom prst="roundRect">
            <a:avLst>
              <a:gd name="adj" fmla="val 1702"/>
            </a:avLst>
          </a:prstGeom>
          <a:solidFill>
            <a:srgbClr val="0A1D3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08760"/>
            <a:ext cx="1051560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&lt;soap:Envelope xmlns:soap="http://schemas.xmlsoap.org/soap/envelope/"&gt;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&lt;soap:Fault&gt;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&lt;faultcode&gt;soap:Client&lt;/faultcode&gt;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&lt;faultstring&gt;Customer ID not found&lt;/faultstring&gt;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&lt;detail&gt;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&lt;errorCode&gt;404&lt;/errorCode&gt;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&lt;/detail&gt;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&lt;/soap:Fault&gt;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&lt;/soap:Body&gt;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9BE8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&lt;/soap:Envelope&gt;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571500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4454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faultcode identifies the general category of error; faultstring is human-readable; detail carries application-specific error data.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7200" y="6537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 — Lecture 4: SOAP-Based Services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521440" y="653796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2439</Words>
  <Application>Microsoft Office PowerPoint</Application>
  <PresentationFormat>Widescreen</PresentationFormat>
  <Paragraphs>352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Abdolraheem Khader</cp:lastModifiedBy>
  <cp:revision>2</cp:revision>
  <dcterms:created xsi:type="dcterms:W3CDTF">2026-07-27T18:31:36Z</dcterms:created>
  <dcterms:modified xsi:type="dcterms:W3CDTF">2026-08-12T08:43:49Z</dcterms:modified>
</cp:coreProperties>
</file>